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9144000"/>
  <p:notesSz cx="6858000" cy="9144000"/>
  <p:embeddedFontLs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cb505fc5c_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cb505fc5c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correlation between GDP and ranking is -0.73</a:t>
            </a:r>
            <a:endParaRPr/>
          </a:p>
          <a:p>
            <a:pPr indent="0" lvl="0" marL="0" marR="50800" rtl="0" algn="l">
              <a:lnSpc>
                <a:spcPct val="121429"/>
              </a:lnSpc>
              <a:spcBef>
                <a:spcPts val="0"/>
              </a:spcBef>
              <a:spcAft>
                <a:spcPts val="0"/>
              </a:spcAft>
              <a:buClr>
                <a:schemeClr val="dk1"/>
              </a:buClr>
              <a:buSzPts val="1100"/>
              <a:buFont typeface="Arial"/>
              <a:buNone/>
            </a:pPr>
            <a:r>
              <a:rPr lang="en-US"/>
              <a:t>the correlation between social protection and ranking is -0.63</a:t>
            </a:r>
            <a:endParaRPr/>
          </a:p>
          <a:p>
            <a:pPr indent="0" lvl="0" marL="50800" marR="50800" rtl="0" algn="l">
              <a:lnSpc>
                <a:spcPct val="121429"/>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ccf94d1ea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ccf94d1e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cb505fc5c_4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cb505fc5c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cb505fc5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00050" lvl="0" marL="0" rtl="0" algn="l">
              <a:lnSpc>
                <a:spcPct val="115000"/>
              </a:lnSpc>
              <a:spcBef>
                <a:spcPts val="0"/>
              </a:spcBef>
              <a:spcAft>
                <a:spcPts val="0"/>
              </a:spcAft>
              <a:buClr>
                <a:srgbClr val="3F3F3F"/>
              </a:buClr>
              <a:buSzPts val="2000"/>
              <a:buFont typeface="Arial"/>
              <a:buNone/>
            </a:pPr>
            <a:r>
              <a:rPr lang="en-US" sz="1200">
                <a:solidFill>
                  <a:srgbClr val="3F3F3F"/>
                </a:solidFill>
              </a:rPr>
              <a:t>Using the 2017 edition of the UL Safety Index, I was able to copy the safest country rankings to a csv file and open it in jupyter notebook. Because the dataset was in pdf form, I had to manually make my own csv file. </a:t>
            </a:r>
            <a:endParaRPr sz="1200">
              <a:solidFill>
                <a:srgbClr val="3F3F3F"/>
              </a:solidFill>
            </a:endParaRPr>
          </a:p>
          <a:p>
            <a:pPr indent="0" lvl="0" marL="0" rtl="0" algn="l">
              <a:lnSpc>
                <a:spcPct val="115000"/>
              </a:lnSpc>
              <a:spcBef>
                <a:spcPts val="0"/>
              </a:spcBef>
              <a:spcAft>
                <a:spcPts val="0"/>
              </a:spcAft>
              <a:buClr>
                <a:srgbClr val="3F3F3F"/>
              </a:buClr>
              <a:buSzPts val="2000"/>
              <a:buFont typeface="Arial"/>
              <a:buNone/>
            </a:pPr>
            <a:r>
              <a:t/>
            </a:r>
            <a:endParaRPr b="1" sz="1400">
              <a:solidFill>
                <a:srgbClr val="3F3F3F"/>
              </a:solidFill>
            </a:endParaRPr>
          </a:p>
          <a:p>
            <a:pPr indent="0" lvl="0" marL="0" rtl="0" algn="l">
              <a:lnSpc>
                <a:spcPct val="115000"/>
              </a:lnSpc>
              <a:spcBef>
                <a:spcPts val="1600"/>
              </a:spcBef>
              <a:spcAft>
                <a:spcPts val="0"/>
              </a:spcAft>
              <a:buClr>
                <a:srgbClr val="3F3F3F"/>
              </a:buClr>
              <a:buSzPts val="2000"/>
              <a:buFont typeface="Arial"/>
              <a:buNone/>
            </a:pPr>
            <a:r>
              <a:t/>
            </a:r>
            <a:endParaRPr b="1" sz="1400">
              <a:solidFill>
                <a:srgbClr val="3F3F3F"/>
              </a:solidFil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5" name="Google Shape;145;g7cb505fc5c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cb505fc5c_4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cb505fc5c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00050" lvl="0" marL="0" rtl="0" algn="l">
              <a:lnSpc>
                <a:spcPct val="115000"/>
              </a:lnSpc>
              <a:spcBef>
                <a:spcPts val="0"/>
              </a:spcBef>
              <a:spcAft>
                <a:spcPts val="0"/>
              </a:spcAft>
              <a:buClr>
                <a:schemeClr val="dk1"/>
              </a:buClr>
              <a:buSzPts val="1100"/>
              <a:buFont typeface="Arial"/>
              <a:buNone/>
            </a:pPr>
            <a:r>
              <a:rPr lang="en-US" sz="1400">
                <a:solidFill>
                  <a:srgbClr val="3F3F3F"/>
                </a:solidFill>
              </a:rPr>
              <a:t>I then merged my csv file with Diego’s combined_countrydf to make my data frame. </a:t>
            </a:r>
            <a:endParaRPr sz="1400">
              <a:solidFill>
                <a:srgbClr val="3F3F3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cb505fc5c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cb505fc5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The plot shows a negative correlation between the percentage of a country's expenditure on public safety and it's global safety ranking. The r-value of .61 means this is a moderately strong correlation. The opposite of what I thought would happen was actually displayed - the lower a country was ranked on the UL Public Safety Index,  - countries such as Lithuania, Turkey, Croatia, and Poland - the higher the percentage of it's safety spending. We are ranked 20th in the Safety Index, and spend about 2.0% on public safety. So we are a slight outlier for this.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cb505fc5c_6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cb505fc5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Most of the top 20 countries are all in Western Europe, have stronger/more free economies, more developed - </a:t>
            </a:r>
            <a:endParaRPr/>
          </a:p>
          <a:p>
            <a:pPr indent="0" lvl="0" marL="0" rtl="0" algn="l">
              <a:spcBef>
                <a:spcPts val="0"/>
              </a:spcBef>
              <a:spcAft>
                <a:spcPts val="0"/>
              </a:spcAft>
              <a:buNone/>
            </a:pPr>
            <a:r>
              <a:rPr lang="en-US"/>
              <a:t>already a nicer place to live, they don’t have to put as much spending into public safety as other less developed countries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ccf94d1e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ccf94d1e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cb505fc5c_6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cb505fc5c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cb505fc5c_6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cb505fc5c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can see, </a:t>
            </a:r>
            <a:r>
              <a:rPr lang="en-US"/>
              <a:t>countries in</a:t>
            </a:r>
            <a:r>
              <a:rPr lang="en-US"/>
              <a:t> dark blue have a higher life </a:t>
            </a:r>
            <a:r>
              <a:rPr lang="en-US"/>
              <a:t>expectancy</a:t>
            </a:r>
            <a:r>
              <a:rPr lang="en-US"/>
              <a:t> </a:t>
            </a:r>
            <a:r>
              <a:rPr lang="en-US"/>
              <a:t>than light blue</a:t>
            </a:r>
            <a:r>
              <a:rPr lang="en-US"/>
              <a:t>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Downloaded data from the world Bank website and imported it into pandas.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cb505fc5c_5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US">
                <a:solidFill>
                  <a:schemeClr val="dk1"/>
                </a:solidFill>
              </a:rPr>
              <a:t>Describe the questions you asked, and </a:t>
            </a:r>
            <a:r>
              <a:rPr i="1" lang="en-US">
                <a:solidFill>
                  <a:schemeClr val="dk1"/>
                </a:solidFill>
              </a:rPr>
              <a:t>why</a:t>
            </a:r>
            <a:r>
              <a:rPr lang="en-US">
                <a:solidFill>
                  <a:schemeClr val="dk1"/>
                </a:solidFill>
              </a:rPr>
              <a:t> you asked them - Each of us come up with reasons for why we chose our topics. </a:t>
            </a:r>
            <a:endParaRPr>
              <a:solidFill>
                <a:schemeClr val="dk1"/>
              </a:solidFill>
            </a:endParaRPr>
          </a:p>
          <a:p>
            <a:pPr indent="457200" lvl="0" marL="0" rtl="0" algn="l">
              <a:lnSpc>
                <a:spcPct val="100000"/>
              </a:lnSpc>
              <a:spcBef>
                <a:spcPts val="1600"/>
              </a:spcBef>
              <a:spcAft>
                <a:spcPts val="1600"/>
              </a:spcAft>
              <a:buNone/>
            </a:pPr>
            <a:r>
              <a:rPr lang="en-US">
                <a:solidFill>
                  <a:schemeClr val="dk1"/>
                </a:solidFill>
              </a:rPr>
              <a:t>Describe whether you were able to answer these questions to your satisfaction, and briefly summarize your findings - Each of us go in order talking about our topics, and briefly state if we found a correlation or not. </a:t>
            </a:r>
            <a:endParaRPr/>
          </a:p>
        </p:txBody>
      </p:sp>
      <p:sp>
        <p:nvSpPr>
          <p:cNvPr id="69" name="Google Shape;69;g7cb505fc5c_5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cb505fc5c_6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cb505fc5c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00050" lvl="0" marL="0" rtl="0" algn="l">
              <a:lnSpc>
                <a:spcPct val="115000"/>
              </a:lnSpc>
              <a:spcBef>
                <a:spcPts val="0"/>
              </a:spcBef>
              <a:spcAft>
                <a:spcPts val="0"/>
              </a:spcAft>
              <a:buClr>
                <a:schemeClr val="dk1"/>
              </a:buClr>
              <a:buSzPts val="1100"/>
              <a:buFont typeface="Arial"/>
              <a:buNone/>
            </a:pPr>
            <a:r>
              <a:rPr lang="en-US" sz="1400">
                <a:solidFill>
                  <a:srgbClr val="3F3F3F"/>
                </a:solidFill>
              </a:rPr>
              <a:t>I then merged my csv file with Diego’s combined_countrydf to make my data frame. </a:t>
            </a:r>
            <a:endParaRPr sz="1400">
              <a:solidFill>
                <a:srgbClr val="3F3F3F"/>
              </a:solidFill>
              <a:latin typeface="Malgun Gothic"/>
              <a:ea typeface="Malgun Gothic"/>
              <a:cs typeface="Malgun Gothic"/>
              <a:sym typeface="Malgun Gothic"/>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cb505fc5c_6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cb505fc5c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chemeClr val="dk1"/>
                </a:solidFill>
                <a:highlight>
                  <a:srgbClr val="FFFFFF"/>
                </a:highlight>
              </a:rPr>
              <a:t>The plot shows a moderately positive correlation between the percentage of a countries' expenditure on healthcare and the total life expectancy of its citizens. The r-value is only 0.47, showing that the correlation is on the weaker side. From the data we can determine that citizens in countries with higher GDP expenses allocated to healthcare tend to live longer. One outlier of this would be the United States - we were ranked 53rd in the world with a life expectancy of 78.54, but we spend the most on healthcare out of any developed country 9.3% going to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cb505fc5c_6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cb505fc5c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ccf94d1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215" name="Google Shape;215;g7ccf94d1e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cb505fc5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222" name="Google Shape;222;g7cb505fc5c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cb505fc5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7cb505fc5c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cb505fc5c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7cb505fc5c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cb505fc5c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cb505fc5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plot below shows a positive correlation between countries' expenditure on education on all levels and the students' performance on OECD Programme for International Student Assessment. The r-value between the correlation is 0.24. Countries with higher GDP expense allocated to education tends to score higher on Reading, Math, and Science. With the data set pulled from United Nations and World bank ranging from 2000 to 2019, it can be said that there is a causal relationship between education spending and students' performance.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cb505fc5c_5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cb505fc5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Although national GDP varies country to country and depends on economic standings, we pulled the GDP Per Capita (GDP % Population) and also saw a positive correlation between the mean students' score and GDP Per Student spending. Note that the OECD Data of "per student spending" is the 'average general government expenditure (current, capital, and transfers) per student in the given level of education, expressed as a percentage of GDP per capita.'.   </a:t>
            </a:r>
            <a:r>
              <a:rPr lang="en-US" sz="1050">
                <a:solidFill>
                  <a:schemeClr val="dk1"/>
                </a:solidFill>
                <a:highlight>
                  <a:srgbClr val="FFFFFF"/>
                </a:highlight>
                <a:latin typeface="Courier New"/>
                <a:ea typeface="Courier New"/>
                <a:cs typeface="Courier New"/>
                <a:sym typeface="Courier New"/>
              </a:rPr>
              <a:t>The r-squared (absolute) is :0.3672940012232876</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cb505fc5c_5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cb505fc5c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cb505fc5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75" name="Google Shape;75;g7cb505fc5c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ccf94d1e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269" name="Google Shape;269;g7ccf94d1e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cb505fc5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276" name="Google Shape;276;g7cb505fc5c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cb505fc5c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282" name="Google Shape;282;g7cb505fc5c_5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cb505fc5c_5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292" name="Google Shape;292;g7cb505fc5c_5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cb505fc5c_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300" name="Google Shape;300;g7cb505fc5c_5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cb505fc5c_5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cb505fc5c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First, we'll try to look at the most sensible link; the governments expenditure on environment protection.</a:t>
            </a:r>
            <a:endParaRPr/>
          </a:p>
          <a:p>
            <a:pPr indent="0" lvl="0" marL="0" rtl="0" algn="l">
              <a:spcBef>
                <a:spcPts val="0"/>
              </a:spcBef>
              <a:spcAft>
                <a:spcPts val="0"/>
              </a:spcAft>
              <a:buClr>
                <a:schemeClr val="dk1"/>
              </a:buClr>
              <a:buSzPts val="1100"/>
              <a:buFont typeface="Arial"/>
              <a:buNone/>
            </a:pPr>
            <a:r>
              <a:rPr lang="en-US"/>
              <a:t>We've included all years for all countries and made the x-axis (cause) as the expenditure, while CO2 emission is the effect. Our goal is to determine if there is a correlation on how much are the global governments spending on protecting the environment and the amount of Carbon Dioxide they produce. Plotting through Linear Regression shows that there is weak to no positive relationship at all between the two. </a:t>
            </a:r>
            <a:r>
              <a:rPr lang="en-US" sz="1050">
                <a:solidFill>
                  <a:schemeClr val="dk1"/>
                </a:solidFill>
                <a:highlight>
                  <a:srgbClr val="FFFFFF"/>
                </a:highlight>
              </a:rPr>
              <a:t>The r-squared (absolute) is :0.06742692082833593</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cb505fc5c_5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cb505fc5c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We've grouped the DataFrame by year, to calculate the total annual Global Carbon Dioxide Emissions, and the total average percentage spending of all countries. Based from the graphs, it can be deduced that the lesser the world governments' spend on climate change, the more the global emmissions countries' generate.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cb505fc5c_5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cb505fc5c_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were also interested in looking at the top 10 carbon dioxide emitter and found out that 9 out of 10 belong to the worlds top economies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cb505fc5c_5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cb505fc5c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ccf94d1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340" name="Google Shape;340;g7ccf94d1ea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cb505fc5c_5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81" name="Google Shape;81;g7cb505fc5c_5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cb505fc5c_5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Elaborate on the questions you asked, describing what kinds of data you needed to answer them, and where you found it - </a:t>
            </a:r>
            <a:r>
              <a:rPr b="1" lang="en-US"/>
              <a:t>note your data sources after your questions</a:t>
            </a:r>
            <a:endParaRPr b="1"/>
          </a:p>
          <a:p>
            <a:pPr indent="0" lvl="0" marL="0" rtl="0" algn="l">
              <a:spcBef>
                <a:spcPts val="1200"/>
              </a:spcBef>
              <a:spcAft>
                <a:spcPts val="0"/>
              </a:spcAft>
              <a:buNone/>
            </a:pPr>
            <a:r>
              <a:t/>
            </a:r>
            <a:endParaRPr/>
          </a:p>
        </p:txBody>
      </p:sp>
      <p:sp>
        <p:nvSpPr>
          <p:cNvPr id="347" name="Google Shape;347;g7cb505fc5c_5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cb505fc5c_5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353" name="Google Shape;353;g7cb505fc5c_5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234cbe261e75e20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363" name="Google Shape;363;g234cbe261e75e20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cb505fc5c_5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b="1" lang="en-US" sz="1050">
                <a:solidFill>
                  <a:schemeClr val="dk1"/>
                </a:solidFill>
                <a:highlight>
                  <a:srgbClr val="FFFFFF"/>
                </a:highlight>
              </a:rPr>
              <a:t>WorldBank Total greenhouse gas emissions </a:t>
            </a:r>
            <a:r>
              <a:rPr lang="en-US" sz="1050">
                <a:solidFill>
                  <a:schemeClr val="dk1"/>
                </a:solidFill>
                <a:highlight>
                  <a:srgbClr val="FFFFFF"/>
                </a:highlight>
              </a:rPr>
              <a:t>in kt of CO2 equivalent are composed of CO2 totals excluding short-cycle biomass burning (such as agricultural waste burning and Savannah burning) but including other biomass burning (such as forest fires, post-burn decay, peat fires and decay of drained peatlands), all anthropogenic CH4 sources, N2O sources and F-gases (HFCs, PFCs and SF6).</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US" sz="1050">
                <a:solidFill>
                  <a:schemeClr val="dk1"/>
                </a:solidFill>
                <a:highlight>
                  <a:srgbClr val="FFFFFF"/>
                </a:highlight>
              </a:rPr>
              <a:t>IMF API Government Finance Statistics (GFS), Expenditure by Function of Government (COFOG)</a:t>
            </a:r>
            <a:endParaRPr sz="1050">
              <a:solidFill>
                <a:schemeClr val="dk1"/>
              </a:solidFill>
              <a:highlight>
                <a:srgbClr val="FFFFFF"/>
              </a:highlight>
            </a:endParaRPr>
          </a:p>
          <a:p>
            <a:pPr indent="0" lvl="0" marL="0" rtl="0" algn="l">
              <a:spcBef>
                <a:spcPts val="700"/>
              </a:spcBef>
              <a:spcAft>
                <a:spcPts val="0"/>
              </a:spcAft>
              <a:buNone/>
            </a:pPr>
            <a:r>
              <a:t/>
            </a:r>
            <a:endParaRPr/>
          </a:p>
        </p:txBody>
      </p:sp>
      <p:sp>
        <p:nvSpPr>
          <p:cNvPr id="371" name="Google Shape;371;g7cb505fc5c_5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234cbe261e75e203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34cbe261e75e20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Discuss how advanced countries have higher gender equality compared to developing countries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cb505fc5c_5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cb505fc5c_5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Talk about GII, factors affecting calculation. The lower the better.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db4d66347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6db4d6634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Discuss how advanced countries have higher gender equality compared to developing countries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cb505fc5c_5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cb505fc5c_5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234cbe261e75e203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4cbe261e75e20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cb505fc5c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cb505fc5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cb505fc5c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cb505fc5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cb505fc5c_3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b505fc5c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cb505fc5c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cb505fc5c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cb505fc5c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cb505fc5c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cb505fc5c_3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cb505fc5c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3" name="Google Shape;53;p14"/>
          <p:cNvSpPr txBox="1"/>
          <p:nvPr>
            <p:ph idx="1" type="body"/>
          </p:nvPr>
        </p:nvSpPr>
        <p:spPr>
          <a:xfrm>
            <a:off x="457200" y="1600201"/>
            <a:ext cx="8229600" cy="4605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400"/>
              </a:spcBef>
              <a:spcAft>
                <a:spcPts val="0"/>
              </a:spcAft>
              <a:buClr>
                <a:srgbClr val="3F3F3F"/>
              </a:buClr>
              <a:buSzPts val="2000"/>
              <a:buFont typeface="Arial"/>
              <a:buNone/>
              <a:defRPr b="0" i="0" sz="2000" u="none" cap="none" strike="noStrike">
                <a:solidFill>
                  <a:srgbClr val="3F3F3F"/>
                </a:solidFill>
                <a:latin typeface="Malgun Gothic"/>
                <a:ea typeface="Malgun Gothic"/>
                <a:cs typeface="Malgun Gothic"/>
                <a:sym typeface="Malgun Gothic"/>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54" name="Google Shape;54;p14"/>
          <p:cNvSpPr txBox="1"/>
          <p:nvPr>
            <p:ph idx="2" type="body"/>
          </p:nvPr>
        </p:nvSpPr>
        <p:spPr>
          <a:xfrm>
            <a:off x="467544" y="2276872"/>
            <a:ext cx="8229600" cy="3600300"/>
          </a:xfrm>
          <a:prstGeom prst="rect">
            <a:avLst/>
          </a:prstGeom>
          <a:noFill/>
          <a:ln>
            <a:noFill/>
          </a:ln>
        </p:spPr>
        <p:txBody>
          <a:bodyPr anchorCtr="0" anchor="t" bIns="45700" lIns="396000" spcFirstLastPara="1" rIns="91425" wrap="square" tIns="45700">
            <a:noAutofit/>
          </a:bodyPr>
          <a:lstStyle>
            <a:lvl1pPr indent="-317500" lvl="0" marL="457200" marR="0" rtl="0" algn="l">
              <a:spcBef>
                <a:spcPts val="280"/>
              </a:spcBef>
              <a:spcAft>
                <a:spcPts val="0"/>
              </a:spcAft>
              <a:buClr>
                <a:srgbClr val="3F3F3F"/>
              </a:buClr>
              <a:buSzPts val="1400"/>
              <a:buFont typeface="Arial"/>
              <a:buChar char="●"/>
              <a:defRPr b="0" i="0" sz="1400" u="none" cap="none" strike="noStrike">
                <a:solidFill>
                  <a:srgbClr val="3F3F3F"/>
                </a:solidFill>
                <a:latin typeface="Roboto"/>
                <a:ea typeface="Roboto"/>
                <a:cs typeface="Roboto"/>
                <a:sym typeface="Roboto"/>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7" name="Google Shape;57;p15"/>
          <p:cNvSpPr txBox="1"/>
          <p:nvPr>
            <p:ph idx="1" type="body"/>
          </p:nvPr>
        </p:nvSpPr>
        <p:spPr>
          <a:xfrm>
            <a:off x="2123728" y="1268760"/>
            <a:ext cx="6563100" cy="460500"/>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400"/>
              </a:spcBef>
              <a:spcAft>
                <a:spcPts val="0"/>
              </a:spcAft>
              <a:buClr>
                <a:srgbClr val="3F3F3F"/>
              </a:buClr>
              <a:buSzPts val="2000"/>
              <a:buFont typeface="Arial"/>
              <a:buNone/>
              <a:defRPr b="0" i="0" sz="2000" u="none" cap="none" strike="noStrike">
                <a:solidFill>
                  <a:srgbClr val="3F3F3F"/>
                </a:solidFill>
                <a:latin typeface="Malgun Gothic"/>
                <a:ea typeface="Malgun Gothic"/>
                <a:cs typeface="Malgun Gothic"/>
                <a:sym typeface="Malgun Gothic"/>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58" name="Google Shape;58;p15"/>
          <p:cNvSpPr txBox="1"/>
          <p:nvPr>
            <p:ph idx="2" type="body"/>
          </p:nvPr>
        </p:nvSpPr>
        <p:spPr>
          <a:xfrm>
            <a:off x="2134072" y="1844824"/>
            <a:ext cx="6563100" cy="4147800"/>
          </a:xfrm>
          <a:prstGeom prst="rect">
            <a:avLst/>
          </a:prstGeom>
          <a:noFill/>
          <a:ln>
            <a:noFill/>
          </a:ln>
        </p:spPr>
        <p:txBody>
          <a:bodyPr anchorCtr="0" anchor="t" bIns="45700" lIns="396000" spcFirstLastPara="1" rIns="91425" wrap="square" tIns="45700">
            <a:noAutofit/>
          </a:bodyPr>
          <a:lstStyle>
            <a:lvl1pPr indent="-228600" lvl="0" marL="457200" marR="0" rtl="0" algn="l">
              <a:spcBef>
                <a:spcPts val="280"/>
              </a:spcBef>
              <a:spcAft>
                <a:spcPts val="0"/>
              </a:spcAft>
              <a:buClr>
                <a:srgbClr val="3F3F3F"/>
              </a:buClr>
              <a:buSzPts val="1400"/>
              <a:buFont typeface="Arial"/>
              <a:buNone/>
              <a:defRPr b="0" i="0" sz="1400" u="none" cap="none" strike="noStrike">
                <a:solidFill>
                  <a:srgbClr val="3F3F3F"/>
                </a:solidFill>
                <a:latin typeface="Malgun Gothic"/>
                <a:ea typeface="Malgun Gothic"/>
                <a:cs typeface="Malgun Gothic"/>
                <a:sym typeface="Malgun Gothic"/>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1" Type="http://schemas.openxmlformats.org/officeDocument/2006/relationships/hyperlink" Target="https://www.usnews.com/news/best-countries/quality-of-life-rankings" TargetMode="External"/><Relationship Id="rId10" Type="http://schemas.openxmlformats.org/officeDocument/2006/relationships/hyperlink" Target="https://www.usnews.com/news/best-countries/power-rankings" TargetMode="External"/><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usnews.com/news/best-countries/adventure-rankings" TargetMode="External"/><Relationship Id="rId4" Type="http://schemas.openxmlformats.org/officeDocument/2006/relationships/hyperlink" Target="https://www.usnews.com/news/best-countries/citizenship-rankings" TargetMode="External"/><Relationship Id="rId9" Type="http://schemas.openxmlformats.org/officeDocument/2006/relationships/hyperlink" Target="https://www.usnews.com/news/best-countries/open-for-business-rankings" TargetMode="External"/><Relationship Id="rId5" Type="http://schemas.openxmlformats.org/officeDocument/2006/relationships/hyperlink" Target="https://www.usnews.com/news/best-countries/influence-rankings" TargetMode="External"/><Relationship Id="rId6" Type="http://schemas.openxmlformats.org/officeDocument/2006/relationships/hyperlink" Target="https://www.usnews.com/news/best-countries/entrepreneurship-rankings" TargetMode="External"/><Relationship Id="rId7" Type="http://schemas.openxmlformats.org/officeDocument/2006/relationships/hyperlink" Target="https://www.usnews.com/news/best-countries/heritage-rankings" TargetMode="External"/><Relationship Id="rId8" Type="http://schemas.openxmlformats.org/officeDocument/2006/relationships/hyperlink" Target="https://www.usnews.com/news/best-countries/movers-ranking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6"/>
          <p:cNvSpPr txBox="1"/>
          <p:nvPr/>
        </p:nvSpPr>
        <p:spPr>
          <a:xfrm>
            <a:off x="1008100" y="1772832"/>
            <a:ext cx="4788000" cy="8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200">
                <a:solidFill>
                  <a:srgbClr val="3F3F3F"/>
                </a:solidFill>
              </a:rPr>
              <a:t>Team 5</a:t>
            </a:r>
            <a:endParaRPr b="1" i="1" sz="1200">
              <a:solidFill>
                <a:srgbClr val="3F3F3F"/>
              </a:solidFill>
            </a:endParaRPr>
          </a:p>
          <a:p>
            <a:pPr indent="0" lvl="0" marL="0" marR="0" rtl="0" algn="l">
              <a:spcBef>
                <a:spcPts val="0"/>
              </a:spcBef>
              <a:spcAft>
                <a:spcPts val="0"/>
              </a:spcAft>
              <a:buNone/>
            </a:pPr>
            <a:r>
              <a:rPr b="1" lang="en-US" sz="1200">
                <a:solidFill>
                  <a:srgbClr val="3F3F3F"/>
                </a:solidFill>
              </a:rPr>
              <a:t>Brett Fuller, Diego Jones, Mav Sanchez</a:t>
            </a:r>
            <a:endParaRPr b="1" sz="1200">
              <a:solidFill>
                <a:srgbClr val="3F3F3F"/>
              </a:solidFill>
            </a:endParaRPr>
          </a:p>
          <a:p>
            <a:pPr indent="0" lvl="0" marL="0" marR="0" rtl="0" algn="l">
              <a:spcBef>
                <a:spcPts val="0"/>
              </a:spcBef>
              <a:spcAft>
                <a:spcPts val="0"/>
              </a:spcAft>
              <a:buNone/>
            </a:pPr>
            <a:r>
              <a:t/>
            </a:r>
            <a:endParaRPr b="1" sz="1200">
              <a:solidFill>
                <a:srgbClr val="3F3F3F"/>
              </a:solidFill>
            </a:endParaRPr>
          </a:p>
        </p:txBody>
      </p:sp>
      <p:sp>
        <p:nvSpPr>
          <p:cNvPr id="64" name="Google Shape;64;p16"/>
          <p:cNvSpPr txBox="1"/>
          <p:nvPr/>
        </p:nvSpPr>
        <p:spPr>
          <a:xfrm>
            <a:off x="919419" y="620700"/>
            <a:ext cx="69879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3F3F3F"/>
                </a:solidFill>
              </a:rPr>
              <a:t>Global Governments’</a:t>
            </a:r>
            <a:endParaRPr b="1" sz="3600">
              <a:solidFill>
                <a:srgbClr val="3F3F3F"/>
              </a:solidFill>
            </a:endParaRPr>
          </a:p>
          <a:p>
            <a:pPr indent="0" lvl="0" marL="0" marR="0" rtl="0" algn="l">
              <a:spcBef>
                <a:spcPts val="0"/>
              </a:spcBef>
              <a:spcAft>
                <a:spcPts val="0"/>
              </a:spcAft>
              <a:buNone/>
            </a:pPr>
            <a:r>
              <a:rPr b="1" lang="en-US" sz="3600">
                <a:solidFill>
                  <a:srgbClr val="3F3F3F"/>
                </a:solidFill>
              </a:rPr>
              <a:t>Spending Analysis </a:t>
            </a:r>
            <a:endParaRPr/>
          </a:p>
        </p:txBody>
      </p:sp>
      <p:sp>
        <p:nvSpPr>
          <p:cNvPr id="65" name="Google Shape;65;p16"/>
          <p:cNvSpPr/>
          <p:nvPr/>
        </p:nvSpPr>
        <p:spPr>
          <a:xfrm>
            <a:off x="395537" y="620688"/>
            <a:ext cx="324544" cy="1613793"/>
          </a:xfrm>
          <a:prstGeom prst="rect">
            <a:avLst/>
          </a:prstGeom>
          <a:solidFill>
            <a:srgbClr val="538C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66" name="Google Shape;66;p16"/>
          <p:cNvPicPr preferRelativeResize="0"/>
          <p:nvPr/>
        </p:nvPicPr>
        <p:blipFill>
          <a:blip r:embed="rId3">
            <a:alphaModFix/>
          </a:blip>
          <a:stretch>
            <a:fillRect/>
          </a:stretch>
        </p:blipFill>
        <p:spPr>
          <a:xfrm>
            <a:off x="6402100" y="6377527"/>
            <a:ext cx="2596125" cy="31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5"/>
          <p:cNvPicPr preferRelativeResize="0"/>
          <p:nvPr/>
        </p:nvPicPr>
        <p:blipFill rotWithShape="1">
          <a:blip r:embed="rId3">
            <a:alphaModFix/>
          </a:blip>
          <a:srcRect b="0" l="0" r="-2838" t="0"/>
          <a:stretch/>
        </p:blipFill>
        <p:spPr>
          <a:xfrm>
            <a:off x="2288675" y="3238689"/>
            <a:ext cx="5362575" cy="3476436"/>
          </a:xfrm>
          <a:prstGeom prst="rect">
            <a:avLst/>
          </a:prstGeom>
          <a:noFill/>
          <a:ln>
            <a:noFill/>
          </a:ln>
        </p:spPr>
      </p:pic>
      <p:pic>
        <p:nvPicPr>
          <p:cNvPr id="129" name="Google Shape;129;p25"/>
          <p:cNvPicPr preferRelativeResize="0"/>
          <p:nvPr/>
        </p:nvPicPr>
        <p:blipFill>
          <a:blip r:embed="rId4">
            <a:alphaModFix/>
          </a:blip>
          <a:stretch>
            <a:fillRect/>
          </a:stretch>
        </p:blipFill>
        <p:spPr>
          <a:xfrm>
            <a:off x="2076175" y="0"/>
            <a:ext cx="5362575" cy="328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0" y="16778"/>
            <a:ext cx="91440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Safety</a:t>
            </a:r>
            <a:endParaRPr/>
          </a:p>
        </p:txBody>
      </p:sp>
      <p:sp>
        <p:nvSpPr>
          <p:cNvPr id="135" name="Google Shape;135;p26"/>
          <p:cNvSpPr txBox="1"/>
          <p:nvPr>
            <p:ph idx="2" type="body"/>
          </p:nvPr>
        </p:nvSpPr>
        <p:spPr>
          <a:xfrm>
            <a:off x="1670550" y="1788725"/>
            <a:ext cx="5802900" cy="3600300"/>
          </a:xfrm>
          <a:prstGeom prst="rect">
            <a:avLst/>
          </a:prstGeom>
        </p:spPr>
        <p:txBody>
          <a:bodyPr anchorCtr="0" anchor="t" bIns="45700" lIns="396000" spcFirstLastPara="1" rIns="91425" wrap="square" tIns="45700">
            <a:noAutofit/>
          </a:bodyPr>
          <a:lstStyle/>
          <a:p>
            <a:pPr indent="0" lvl="0" marL="0" rtl="0" algn="l">
              <a:spcBef>
                <a:spcPts val="0"/>
              </a:spcBef>
              <a:spcAft>
                <a:spcPts val="0"/>
              </a:spcAft>
              <a:buNone/>
            </a:pPr>
            <a:r>
              <a:rPr i="1" lang="en-US" sz="3000">
                <a:solidFill>
                  <a:schemeClr val="dk1"/>
                </a:solidFill>
                <a:latin typeface="Arial"/>
                <a:ea typeface="Arial"/>
                <a:cs typeface="Arial"/>
                <a:sym typeface="Arial"/>
              </a:rPr>
              <a:t>What is the correlation between global safety ranking and percentage spent on safety? </a:t>
            </a:r>
            <a:endParaRPr i="1" sz="3000"/>
          </a:p>
        </p:txBody>
      </p:sp>
      <p:pic>
        <p:nvPicPr>
          <p:cNvPr id="136" name="Google Shape;136;p26"/>
          <p:cNvPicPr preferRelativeResize="0"/>
          <p:nvPr/>
        </p:nvPicPr>
        <p:blipFill>
          <a:blip r:embed="rId3">
            <a:alphaModFix/>
          </a:blip>
          <a:stretch>
            <a:fillRect/>
          </a:stretch>
        </p:blipFill>
        <p:spPr>
          <a:xfrm>
            <a:off x="1576338" y="1210461"/>
            <a:ext cx="5991325" cy="4437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0" y="16778"/>
            <a:ext cx="91440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Safety</a:t>
            </a:r>
            <a:endParaRPr/>
          </a:p>
        </p:txBody>
      </p:sp>
      <p:sp>
        <p:nvSpPr>
          <p:cNvPr id="142" name="Google Shape;142;p27"/>
          <p:cNvSpPr txBox="1"/>
          <p:nvPr>
            <p:ph idx="2" type="body"/>
          </p:nvPr>
        </p:nvSpPr>
        <p:spPr>
          <a:xfrm>
            <a:off x="1670550" y="1788725"/>
            <a:ext cx="5802900" cy="3600300"/>
          </a:xfrm>
          <a:prstGeom prst="rect">
            <a:avLst/>
          </a:prstGeom>
        </p:spPr>
        <p:txBody>
          <a:bodyPr anchorCtr="0" anchor="t" bIns="45700" lIns="396000" spcFirstLastPara="1" rIns="91425" wrap="square" tIns="45700">
            <a:noAutofit/>
          </a:bodyPr>
          <a:lstStyle/>
          <a:p>
            <a:pPr indent="0" lvl="0" marL="0" rtl="0" algn="l">
              <a:spcBef>
                <a:spcPts val="0"/>
              </a:spcBef>
              <a:spcAft>
                <a:spcPts val="0"/>
              </a:spcAft>
              <a:buNone/>
            </a:pPr>
            <a:r>
              <a:rPr i="1" lang="en-US" sz="3000">
                <a:solidFill>
                  <a:schemeClr val="dk1"/>
                </a:solidFill>
                <a:latin typeface="Arial"/>
                <a:ea typeface="Arial"/>
                <a:cs typeface="Arial"/>
                <a:sym typeface="Arial"/>
              </a:rPr>
              <a:t>What is the correlation between global safety ranking and percentage spent on safety? </a:t>
            </a:r>
            <a:endParaRPr i="1"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1893775" y="83675"/>
            <a:ext cx="70437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148" name="Google Shape;148;p28"/>
          <p:cNvSpPr txBox="1"/>
          <p:nvPr>
            <p:ph idx="2" type="body"/>
          </p:nvPr>
        </p:nvSpPr>
        <p:spPr>
          <a:xfrm>
            <a:off x="4572000" y="1463400"/>
            <a:ext cx="4125300" cy="16539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rgbClr val="3F3F3F"/>
              </a:buClr>
              <a:buSzPts val="2000"/>
              <a:buNone/>
            </a:pPr>
            <a:r>
              <a:rPr b="1" lang="en-US" sz="2000">
                <a:latin typeface="Arial"/>
                <a:ea typeface="Arial"/>
                <a:cs typeface="Arial"/>
                <a:sym typeface="Arial"/>
              </a:rPr>
              <a:t>Source</a:t>
            </a:r>
            <a:r>
              <a:rPr b="1" lang="en-US" sz="2000">
                <a:latin typeface="Arial"/>
                <a:ea typeface="Arial"/>
                <a:cs typeface="Arial"/>
                <a:sym typeface="Arial"/>
              </a:rPr>
              <a:t>:</a:t>
            </a:r>
            <a:endParaRPr b="1" sz="2000">
              <a:latin typeface="Arial"/>
              <a:ea typeface="Arial"/>
              <a:cs typeface="Arial"/>
              <a:sym typeface="Arial"/>
            </a:endParaRPr>
          </a:p>
          <a:p>
            <a:pPr indent="400050" lvl="0" marL="0" rtl="0" algn="l">
              <a:spcBef>
                <a:spcPts val="0"/>
              </a:spcBef>
              <a:spcAft>
                <a:spcPts val="0"/>
              </a:spcAft>
              <a:buClr>
                <a:srgbClr val="3F3F3F"/>
              </a:buClr>
              <a:buSzPts val="2000"/>
              <a:buNone/>
            </a:pPr>
            <a:r>
              <a:rPr lang="en-US">
                <a:latin typeface="Arial"/>
                <a:ea typeface="Arial"/>
                <a:cs typeface="Arial"/>
                <a:sym typeface="Arial"/>
              </a:rPr>
              <a:t>Underwriters Laboratories Inc. (2017), “The UL Safety Index: Quantifying the Global State of Safety 2017 Edition”, ULSafetyIndex.org.</a:t>
            </a:r>
            <a:endParaRPr>
              <a:latin typeface="Arial"/>
              <a:ea typeface="Arial"/>
              <a:cs typeface="Arial"/>
              <a:sym typeface="Arial"/>
            </a:endParaRPr>
          </a:p>
          <a:p>
            <a:pPr indent="0" lvl="0" marL="0" rtl="0" algn="l">
              <a:spcBef>
                <a:spcPts val="0"/>
              </a:spcBef>
              <a:spcAft>
                <a:spcPts val="0"/>
              </a:spcAft>
              <a:buClr>
                <a:srgbClr val="3F3F3F"/>
              </a:buClr>
              <a:buSzPts val="2000"/>
              <a:buNone/>
            </a:pPr>
            <a:r>
              <a:t/>
            </a:r>
            <a:endParaRPr b="1">
              <a:latin typeface="Arial"/>
              <a:ea typeface="Arial"/>
              <a:cs typeface="Arial"/>
              <a:sym typeface="Arial"/>
            </a:endParaRPr>
          </a:p>
          <a:p>
            <a:pPr indent="0" lvl="0" marL="0" rtl="0" algn="l">
              <a:spcBef>
                <a:spcPts val="1600"/>
              </a:spcBef>
              <a:spcAft>
                <a:spcPts val="0"/>
              </a:spcAft>
              <a:buClr>
                <a:srgbClr val="3F3F3F"/>
              </a:buClr>
              <a:buSzPts val="2000"/>
              <a:buNone/>
            </a:pPr>
            <a:r>
              <a:t/>
            </a:r>
            <a:endParaRPr b="1">
              <a:latin typeface="Arial"/>
              <a:ea typeface="Arial"/>
              <a:cs typeface="Arial"/>
              <a:sym typeface="Arial"/>
            </a:endParaRPr>
          </a:p>
          <a:p>
            <a:pPr indent="0" lvl="0" marL="0" rtl="0" algn="l">
              <a:spcBef>
                <a:spcPts val="1600"/>
              </a:spcBef>
              <a:spcAft>
                <a:spcPts val="0"/>
              </a:spcAft>
              <a:buClr>
                <a:srgbClr val="3F3F3F"/>
              </a:buClr>
              <a:buSzPts val="2000"/>
              <a:buNone/>
            </a:pPr>
            <a:r>
              <a:t/>
            </a:r>
            <a:endParaRPr b="1">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1600"/>
              </a:spcAft>
              <a:buClr>
                <a:srgbClr val="3F3F3F"/>
              </a:buClr>
              <a:buSzPts val="1400"/>
              <a:buNone/>
            </a:pPr>
            <a:r>
              <a:t/>
            </a:r>
            <a:endParaRPr>
              <a:latin typeface="Arial"/>
              <a:ea typeface="Arial"/>
              <a:cs typeface="Arial"/>
              <a:sym typeface="Arial"/>
            </a:endParaRPr>
          </a:p>
        </p:txBody>
      </p:sp>
      <p:pic>
        <p:nvPicPr>
          <p:cNvPr id="149" name="Google Shape;149;p28"/>
          <p:cNvPicPr preferRelativeResize="0"/>
          <p:nvPr/>
        </p:nvPicPr>
        <p:blipFill>
          <a:blip r:embed="rId3">
            <a:alphaModFix/>
          </a:blip>
          <a:stretch>
            <a:fillRect/>
          </a:stretch>
        </p:blipFill>
        <p:spPr>
          <a:xfrm>
            <a:off x="4572000" y="3733800"/>
            <a:ext cx="4237575" cy="1884250"/>
          </a:xfrm>
          <a:prstGeom prst="rect">
            <a:avLst/>
          </a:prstGeom>
          <a:noFill/>
          <a:ln>
            <a:noFill/>
          </a:ln>
        </p:spPr>
      </p:pic>
      <p:pic>
        <p:nvPicPr>
          <p:cNvPr id="150" name="Google Shape;150;p28"/>
          <p:cNvPicPr preferRelativeResize="0"/>
          <p:nvPr/>
        </p:nvPicPr>
        <p:blipFill>
          <a:blip r:embed="rId4">
            <a:alphaModFix/>
          </a:blip>
          <a:stretch>
            <a:fillRect/>
          </a:stretch>
        </p:blipFill>
        <p:spPr>
          <a:xfrm>
            <a:off x="1893775" y="1652975"/>
            <a:ext cx="2293475" cy="2990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2022172" y="319725"/>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a:p>
            <a:pPr indent="0" lvl="0" marL="0" rtl="0" algn="l">
              <a:spcBef>
                <a:spcPts val="0"/>
              </a:spcBef>
              <a:spcAft>
                <a:spcPts val="0"/>
              </a:spcAft>
              <a:buNone/>
            </a:pPr>
            <a:r>
              <a:t/>
            </a:r>
            <a:endParaRPr/>
          </a:p>
        </p:txBody>
      </p:sp>
      <p:pic>
        <p:nvPicPr>
          <p:cNvPr id="156" name="Google Shape;156;p29"/>
          <p:cNvPicPr preferRelativeResize="0"/>
          <p:nvPr/>
        </p:nvPicPr>
        <p:blipFill>
          <a:blip r:embed="rId3">
            <a:alphaModFix/>
          </a:blip>
          <a:stretch>
            <a:fillRect/>
          </a:stretch>
        </p:blipFill>
        <p:spPr>
          <a:xfrm>
            <a:off x="2314250" y="1389225"/>
            <a:ext cx="6128048" cy="414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en-US"/>
              <a:t>Data Analysis</a:t>
            </a:r>
            <a:endParaRPr/>
          </a:p>
        </p:txBody>
      </p:sp>
      <p:sp>
        <p:nvSpPr>
          <p:cNvPr id="162" name="Google Shape;162;p30"/>
          <p:cNvSpPr txBox="1"/>
          <p:nvPr/>
        </p:nvSpPr>
        <p:spPr>
          <a:xfrm>
            <a:off x="2101663" y="1627500"/>
            <a:ext cx="5432700" cy="14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The plot below shows a negative correlation between the percentage of a </a:t>
            </a:r>
            <a:r>
              <a:rPr i="1" lang="en-US" sz="1200"/>
              <a:t>country's</a:t>
            </a:r>
            <a:r>
              <a:rPr i="1" lang="en-US" sz="1200"/>
              <a:t> expenditure on public safety and it's global safety ranking. </a:t>
            </a:r>
            <a:endParaRPr i="1" sz="1200"/>
          </a:p>
        </p:txBody>
      </p:sp>
      <p:sp>
        <p:nvSpPr>
          <p:cNvPr id="163" name="Google Shape;163;p30"/>
          <p:cNvSpPr txBox="1"/>
          <p:nvPr/>
        </p:nvSpPr>
        <p:spPr>
          <a:xfrm>
            <a:off x="2006475" y="1133400"/>
            <a:ext cx="45669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Safety Ranking vs Safety Spending</a:t>
            </a:r>
            <a:endParaRPr b="1"/>
          </a:p>
        </p:txBody>
      </p:sp>
      <p:pic>
        <p:nvPicPr>
          <p:cNvPr id="164" name="Google Shape;164;p30"/>
          <p:cNvPicPr preferRelativeResize="0"/>
          <p:nvPr/>
        </p:nvPicPr>
        <p:blipFill>
          <a:blip r:embed="rId3">
            <a:alphaModFix/>
          </a:blip>
          <a:stretch>
            <a:fillRect/>
          </a:stretch>
        </p:blipFill>
        <p:spPr>
          <a:xfrm>
            <a:off x="2353550" y="2378650"/>
            <a:ext cx="5672401" cy="366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Limitations</a:t>
            </a:r>
            <a:endParaRPr/>
          </a:p>
        </p:txBody>
      </p:sp>
      <p:sp>
        <p:nvSpPr>
          <p:cNvPr id="170" name="Google Shape;170;p31"/>
          <p:cNvSpPr txBox="1"/>
          <p:nvPr>
            <p:ph idx="2" type="body"/>
          </p:nvPr>
        </p:nvSpPr>
        <p:spPr>
          <a:xfrm>
            <a:off x="1984322" y="1069499"/>
            <a:ext cx="6563100" cy="4147800"/>
          </a:xfrm>
          <a:prstGeom prst="rect">
            <a:avLst/>
          </a:prstGeom>
        </p:spPr>
        <p:txBody>
          <a:bodyPr anchorCtr="0" anchor="t" bIns="45700" lIns="396000" spcFirstLastPara="1" rIns="91425" wrap="square" tIns="45700">
            <a:noAutofit/>
          </a:bodyPr>
          <a:lstStyle/>
          <a:p>
            <a:pPr indent="-355600" lvl="0" marL="457200" rtl="0" algn="l">
              <a:spcBef>
                <a:spcPts val="280"/>
              </a:spcBef>
              <a:spcAft>
                <a:spcPts val="0"/>
              </a:spcAft>
              <a:buSzPts val="2000"/>
              <a:buChar char="●"/>
            </a:pPr>
            <a:r>
              <a:rPr lang="en-US" sz="2000">
                <a:latin typeface="Arial"/>
                <a:ea typeface="Arial"/>
                <a:cs typeface="Arial"/>
                <a:sym typeface="Arial"/>
              </a:rPr>
              <a:t>Social and economic factors could be hidden variables at play, as well as the size of the country’s population </a:t>
            </a:r>
            <a:endParaRPr sz="2000">
              <a:latin typeface="Arial"/>
              <a:ea typeface="Arial"/>
              <a:cs typeface="Arial"/>
              <a:sym typeface="Arial"/>
            </a:endParaRPr>
          </a:p>
          <a:p>
            <a:pPr indent="-355600" lvl="0" marL="457200" rtl="0" algn="l">
              <a:spcBef>
                <a:spcPts val="0"/>
              </a:spcBef>
              <a:spcAft>
                <a:spcPts val="0"/>
              </a:spcAft>
              <a:buSzPts val="2000"/>
              <a:buChar char="●"/>
            </a:pPr>
            <a:r>
              <a:rPr lang="en-US" sz="2000">
                <a:latin typeface="Arial"/>
                <a:ea typeface="Arial"/>
                <a:cs typeface="Arial"/>
                <a:sym typeface="Arial"/>
              </a:rPr>
              <a:t>Data was for 2016 only, so cannot see what has changed</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1600"/>
              </a:spcAft>
              <a:buNone/>
            </a:pPr>
            <a:r>
              <a:t/>
            </a:r>
            <a:endParaRPr sz="20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269525" y="196453"/>
            <a:ext cx="91440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Health</a:t>
            </a:r>
            <a:endParaRPr/>
          </a:p>
        </p:txBody>
      </p:sp>
      <p:sp>
        <p:nvSpPr>
          <p:cNvPr id="176" name="Google Shape;176;p32"/>
          <p:cNvSpPr txBox="1"/>
          <p:nvPr>
            <p:ph idx="2" type="body"/>
          </p:nvPr>
        </p:nvSpPr>
        <p:spPr>
          <a:xfrm>
            <a:off x="1670550" y="2245925"/>
            <a:ext cx="5802900" cy="3600300"/>
          </a:xfrm>
          <a:prstGeom prst="rect">
            <a:avLst/>
          </a:prstGeom>
        </p:spPr>
        <p:txBody>
          <a:bodyPr anchorCtr="0" anchor="t" bIns="45700" lIns="396000" spcFirstLastPara="1" rIns="91425" wrap="square" tIns="45700">
            <a:noAutofit/>
          </a:bodyPr>
          <a:lstStyle/>
          <a:p>
            <a:pPr indent="0" lvl="0" marL="0" rtl="0" algn="l">
              <a:spcBef>
                <a:spcPts val="0"/>
              </a:spcBef>
              <a:spcAft>
                <a:spcPts val="0"/>
              </a:spcAft>
              <a:buNone/>
            </a:pPr>
            <a:r>
              <a:rPr i="1" lang="en-US" sz="3000">
                <a:solidFill>
                  <a:schemeClr val="dk1"/>
                </a:solidFill>
                <a:latin typeface="Arial"/>
                <a:ea typeface="Arial"/>
                <a:cs typeface="Arial"/>
                <a:sym typeface="Arial"/>
              </a:rPr>
              <a:t>Is there a correlation between health budget allocation vs citizen life expectancy? </a:t>
            </a:r>
            <a:endParaRPr i="1" sz="3000"/>
          </a:p>
        </p:txBody>
      </p:sp>
      <p:pic>
        <p:nvPicPr>
          <p:cNvPr id="177" name="Google Shape;177;p32"/>
          <p:cNvPicPr preferRelativeResize="0"/>
          <p:nvPr/>
        </p:nvPicPr>
        <p:blipFill>
          <a:blip r:embed="rId3">
            <a:alphaModFix/>
          </a:blip>
          <a:stretch>
            <a:fillRect/>
          </a:stretch>
        </p:blipFill>
        <p:spPr>
          <a:xfrm>
            <a:off x="1338425" y="1384863"/>
            <a:ext cx="6056700" cy="408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269525" y="196453"/>
            <a:ext cx="91440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Health</a:t>
            </a:r>
            <a:endParaRPr/>
          </a:p>
        </p:txBody>
      </p:sp>
      <p:sp>
        <p:nvSpPr>
          <p:cNvPr id="183" name="Google Shape;183;p33"/>
          <p:cNvSpPr txBox="1"/>
          <p:nvPr>
            <p:ph idx="2" type="body"/>
          </p:nvPr>
        </p:nvSpPr>
        <p:spPr>
          <a:xfrm>
            <a:off x="1670550" y="2245925"/>
            <a:ext cx="5802900" cy="3600300"/>
          </a:xfrm>
          <a:prstGeom prst="rect">
            <a:avLst/>
          </a:prstGeom>
        </p:spPr>
        <p:txBody>
          <a:bodyPr anchorCtr="0" anchor="t" bIns="45700" lIns="396000" spcFirstLastPara="1" rIns="91425" wrap="square" tIns="45700">
            <a:noAutofit/>
          </a:bodyPr>
          <a:lstStyle/>
          <a:p>
            <a:pPr indent="0" lvl="0" marL="0" rtl="0" algn="l">
              <a:spcBef>
                <a:spcPts val="0"/>
              </a:spcBef>
              <a:spcAft>
                <a:spcPts val="0"/>
              </a:spcAft>
              <a:buNone/>
            </a:pPr>
            <a:r>
              <a:rPr i="1" lang="en-US" sz="3000">
                <a:solidFill>
                  <a:schemeClr val="dk1"/>
                </a:solidFill>
                <a:latin typeface="Arial"/>
                <a:ea typeface="Arial"/>
                <a:cs typeface="Arial"/>
                <a:sym typeface="Arial"/>
              </a:rPr>
              <a:t>Is there a correlation between health budget allocation and citizen life expectancy?</a:t>
            </a:r>
            <a:r>
              <a:rPr i="1" lang="en-US" sz="3000">
                <a:solidFill>
                  <a:schemeClr val="dk1"/>
                </a:solidFill>
                <a:latin typeface="Arial"/>
                <a:ea typeface="Arial"/>
                <a:cs typeface="Arial"/>
                <a:sym typeface="Arial"/>
              </a:rPr>
              <a:t> </a:t>
            </a:r>
            <a:endParaRPr i="1"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1872897"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Cleanup &amp; Exploration</a:t>
            </a:r>
            <a:endParaRPr/>
          </a:p>
        </p:txBody>
      </p:sp>
      <p:sp>
        <p:nvSpPr>
          <p:cNvPr id="189" name="Google Shape;189;p34"/>
          <p:cNvSpPr txBox="1"/>
          <p:nvPr>
            <p:ph idx="2" type="body"/>
          </p:nvPr>
        </p:nvSpPr>
        <p:spPr>
          <a:xfrm>
            <a:off x="6873600" y="2197675"/>
            <a:ext cx="2270400" cy="10695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rgbClr val="3F3F3F"/>
              </a:buClr>
              <a:buSzPts val="2000"/>
              <a:buNone/>
            </a:pPr>
            <a:r>
              <a:rPr b="1" lang="en-US">
                <a:latin typeface="Arial"/>
                <a:ea typeface="Arial"/>
                <a:cs typeface="Arial"/>
                <a:sym typeface="Arial"/>
              </a:rPr>
              <a:t>Source:</a:t>
            </a:r>
            <a:endParaRPr b="1">
              <a:latin typeface="Arial"/>
              <a:ea typeface="Arial"/>
              <a:cs typeface="Arial"/>
              <a:sym typeface="Arial"/>
            </a:endParaRPr>
          </a:p>
          <a:p>
            <a:pPr indent="400050" lvl="0" marL="0" rtl="0" algn="l">
              <a:spcBef>
                <a:spcPts val="0"/>
              </a:spcBef>
              <a:spcAft>
                <a:spcPts val="0"/>
              </a:spcAft>
              <a:buClr>
                <a:srgbClr val="3F3F3F"/>
              </a:buClr>
              <a:buSzPts val="2000"/>
              <a:buNone/>
            </a:pPr>
            <a:r>
              <a:rPr b="1" i="1" lang="en-US">
                <a:solidFill>
                  <a:srgbClr val="000000"/>
                </a:solidFill>
                <a:latin typeface="Arial"/>
                <a:ea typeface="Arial"/>
                <a:cs typeface="Arial"/>
                <a:sym typeface="Arial"/>
              </a:rPr>
              <a:t>The World Bank</a:t>
            </a:r>
            <a:endParaRPr b="1" i="1">
              <a:solidFill>
                <a:srgbClr val="000000"/>
              </a:solidFill>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“Life expectancy at birth, total (years)”</a:t>
            </a:r>
            <a:endParaRPr sz="1400">
              <a:latin typeface="Arial"/>
              <a:ea typeface="Arial"/>
              <a:cs typeface="Arial"/>
              <a:sym typeface="Arial"/>
            </a:endParaRPr>
          </a:p>
          <a:p>
            <a:pPr indent="0" lvl="0" marL="0" rtl="0" algn="l">
              <a:spcBef>
                <a:spcPts val="1600"/>
              </a:spcBef>
              <a:spcAft>
                <a:spcPts val="0"/>
              </a:spcAft>
              <a:buClr>
                <a:srgbClr val="3F3F3F"/>
              </a:buClr>
              <a:buSzPts val="2000"/>
              <a:buNone/>
            </a:pPr>
            <a:r>
              <a:t/>
            </a:r>
            <a:endParaRPr b="1">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0"/>
              </a:spcAft>
              <a:buClr>
                <a:srgbClr val="3F3F3F"/>
              </a:buClr>
              <a:buSzPts val="1400"/>
              <a:buNone/>
            </a:pPr>
            <a:r>
              <a:t/>
            </a:r>
            <a:endParaRPr>
              <a:latin typeface="Arial"/>
              <a:ea typeface="Arial"/>
              <a:cs typeface="Arial"/>
              <a:sym typeface="Arial"/>
            </a:endParaRPr>
          </a:p>
          <a:p>
            <a:pPr indent="0" lvl="0" marL="0" rtl="0" algn="l">
              <a:spcBef>
                <a:spcPts val="1600"/>
              </a:spcBef>
              <a:spcAft>
                <a:spcPts val="1600"/>
              </a:spcAft>
              <a:buClr>
                <a:srgbClr val="3F3F3F"/>
              </a:buClr>
              <a:buSzPts val="1400"/>
              <a:buNone/>
            </a:pPr>
            <a:r>
              <a:t/>
            </a:r>
            <a:endParaRPr>
              <a:latin typeface="Arial"/>
              <a:ea typeface="Arial"/>
              <a:cs typeface="Arial"/>
              <a:sym typeface="Arial"/>
            </a:endParaRPr>
          </a:p>
        </p:txBody>
      </p:sp>
      <p:pic>
        <p:nvPicPr>
          <p:cNvPr id="190" name="Google Shape;190;p34"/>
          <p:cNvPicPr preferRelativeResize="0"/>
          <p:nvPr/>
        </p:nvPicPr>
        <p:blipFill>
          <a:blip r:embed="rId3">
            <a:alphaModFix/>
          </a:blip>
          <a:stretch>
            <a:fillRect/>
          </a:stretch>
        </p:blipFill>
        <p:spPr>
          <a:xfrm>
            <a:off x="3364372" y="4395350"/>
            <a:ext cx="4409051" cy="1676501"/>
          </a:xfrm>
          <a:prstGeom prst="rect">
            <a:avLst/>
          </a:prstGeom>
          <a:noFill/>
          <a:ln>
            <a:noFill/>
          </a:ln>
        </p:spPr>
      </p:pic>
      <p:pic>
        <p:nvPicPr>
          <p:cNvPr id="191" name="Google Shape;191;p34"/>
          <p:cNvPicPr preferRelativeResize="0"/>
          <p:nvPr/>
        </p:nvPicPr>
        <p:blipFill>
          <a:blip r:embed="rId4">
            <a:alphaModFix/>
          </a:blip>
          <a:stretch>
            <a:fillRect/>
          </a:stretch>
        </p:blipFill>
        <p:spPr>
          <a:xfrm>
            <a:off x="1625050" y="1221538"/>
            <a:ext cx="5169799" cy="30217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7"/>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Motivation &amp; Summary</a:t>
            </a:r>
            <a:endParaRPr/>
          </a:p>
        </p:txBody>
      </p:sp>
      <p:sp>
        <p:nvSpPr>
          <p:cNvPr id="72" name="Google Shape;72;p17"/>
          <p:cNvSpPr txBox="1"/>
          <p:nvPr>
            <p:ph idx="2" type="body"/>
          </p:nvPr>
        </p:nvSpPr>
        <p:spPr>
          <a:xfrm>
            <a:off x="457200" y="2202725"/>
            <a:ext cx="8229600" cy="3240600"/>
          </a:xfrm>
          <a:prstGeom prst="rect">
            <a:avLst/>
          </a:prstGeom>
          <a:noFill/>
          <a:ln>
            <a:noFill/>
          </a:ln>
        </p:spPr>
        <p:txBody>
          <a:bodyPr anchorCtr="0" anchor="t" bIns="45700" lIns="396000" spcFirstLastPara="1" rIns="91425" wrap="square" tIns="45700">
            <a:noAutofit/>
          </a:bodyPr>
          <a:lstStyle/>
          <a:p>
            <a:pPr indent="457200" lvl="0" marL="0" rtl="0" algn="l">
              <a:spcBef>
                <a:spcPts val="0"/>
              </a:spcBef>
              <a:spcAft>
                <a:spcPts val="0"/>
              </a:spcAft>
              <a:buClr>
                <a:schemeClr val="dk1"/>
              </a:buClr>
              <a:buSzPts val="1100"/>
              <a:buNone/>
            </a:pPr>
            <a:r>
              <a:rPr lang="en-US" sz="2400">
                <a:latin typeface="Arial"/>
                <a:ea typeface="Arial"/>
                <a:cs typeface="Arial"/>
                <a:sym typeface="Arial"/>
              </a:rPr>
              <a:t>We thought it would be interesting to compare the fiscal spending of the top 50 developed countries in the world.</a:t>
            </a:r>
            <a:r>
              <a:rPr b="1" lang="en-US" sz="2400">
                <a:latin typeface="Arial"/>
                <a:ea typeface="Arial"/>
                <a:cs typeface="Arial"/>
                <a:sym typeface="Arial"/>
              </a:rPr>
              <a:t> We wanted to analyze how each country breaks up their spending, and see if the amount they spend and allocate in a sector correlates with any higher Human Development Indicators.</a:t>
            </a:r>
            <a:endParaRPr b="1" sz="2400">
              <a:latin typeface="Arial"/>
              <a:ea typeface="Arial"/>
              <a:cs typeface="Arial"/>
              <a:sym typeface="Arial"/>
            </a:endParaRPr>
          </a:p>
          <a:p>
            <a:pPr indent="457200" lvl="0" marL="0" rtl="0" algn="l">
              <a:spcBef>
                <a:spcPts val="1600"/>
              </a:spcBef>
              <a:spcAft>
                <a:spcPts val="0"/>
              </a:spcAft>
              <a:buClr>
                <a:schemeClr val="dk1"/>
              </a:buClr>
              <a:buSzPts val="1100"/>
              <a:buNone/>
            </a:pPr>
            <a:r>
              <a:t/>
            </a:r>
            <a:endParaRPr b="1" sz="2400"/>
          </a:p>
          <a:p>
            <a:pPr indent="0" lvl="0" marL="0" rtl="0" algn="l">
              <a:spcBef>
                <a:spcPts val="1600"/>
              </a:spcBef>
              <a:spcAft>
                <a:spcPts val="1600"/>
              </a:spcAft>
              <a:buClr>
                <a:srgbClr val="3F3F3F"/>
              </a:buClr>
              <a:buSzPts val="1400"/>
              <a:buNone/>
            </a:pPr>
            <a:r>
              <a:t/>
            </a:r>
            <a:endParaRPr sz="2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19290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Cleanup &amp; Exploration</a:t>
            </a:r>
            <a:endParaRPr/>
          </a:p>
        </p:txBody>
      </p:sp>
      <p:pic>
        <p:nvPicPr>
          <p:cNvPr id="197" name="Google Shape;197;p35"/>
          <p:cNvPicPr preferRelativeResize="0"/>
          <p:nvPr/>
        </p:nvPicPr>
        <p:blipFill>
          <a:blip r:embed="rId3">
            <a:alphaModFix/>
          </a:blip>
          <a:stretch>
            <a:fillRect/>
          </a:stretch>
        </p:blipFill>
        <p:spPr>
          <a:xfrm>
            <a:off x="2453150" y="1022224"/>
            <a:ext cx="5627473" cy="3012350"/>
          </a:xfrm>
          <a:prstGeom prst="rect">
            <a:avLst/>
          </a:prstGeom>
          <a:noFill/>
          <a:ln>
            <a:noFill/>
          </a:ln>
        </p:spPr>
      </p:pic>
      <p:pic>
        <p:nvPicPr>
          <p:cNvPr id="198" name="Google Shape;198;p35"/>
          <p:cNvPicPr preferRelativeResize="0"/>
          <p:nvPr/>
        </p:nvPicPr>
        <p:blipFill>
          <a:blip r:embed="rId4">
            <a:alphaModFix/>
          </a:blip>
          <a:stretch>
            <a:fillRect/>
          </a:stretch>
        </p:blipFill>
        <p:spPr>
          <a:xfrm>
            <a:off x="2189375" y="4303923"/>
            <a:ext cx="6690850" cy="202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en-US"/>
              <a:t>Data Analysis</a:t>
            </a:r>
            <a:endParaRPr/>
          </a:p>
        </p:txBody>
      </p:sp>
      <p:sp>
        <p:nvSpPr>
          <p:cNvPr id="204" name="Google Shape;204;p36"/>
          <p:cNvSpPr txBox="1"/>
          <p:nvPr/>
        </p:nvSpPr>
        <p:spPr>
          <a:xfrm>
            <a:off x="2101663" y="1627500"/>
            <a:ext cx="5432700" cy="14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t>The plot below shows a moderately positive correlation between the percentage a country spends on healthcare and the life expectancy of its citizens. </a:t>
            </a:r>
            <a:endParaRPr i="1" sz="1200"/>
          </a:p>
        </p:txBody>
      </p:sp>
      <p:sp>
        <p:nvSpPr>
          <p:cNvPr id="205" name="Google Shape;205;p36"/>
          <p:cNvSpPr txBox="1"/>
          <p:nvPr/>
        </p:nvSpPr>
        <p:spPr>
          <a:xfrm>
            <a:off x="2006475" y="1133400"/>
            <a:ext cx="45669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Life Expectancy </a:t>
            </a:r>
            <a:r>
              <a:rPr b="1" lang="en-US"/>
              <a:t>vs Health Spending</a:t>
            </a:r>
            <a:endParaRPr b="1"/>
          </a:p>
        </p:txBody>
      </p:sp>
      <p:pic>
        <p:nvPicPr>
          <p:cNvPr id="206" name="Google Shape;206;p36"/>
          <p:cNvPicPr preferRelativeResize="0"/>
          <p:nvPr/>
        </p:nvPicPr>
        <p:blipFill>
          <a:blip r:embed="rId3">
            <a:alphaModFix/>
          </a:blip>
          <a:stretch>
            <a:fillRect/>
          </a:stretch>
        </p:blipFill>
        <p:spPr>
          <a:xfrm>
            <a:off x="2221450" y="2369800"/>
            <a:ext cx="5999150" cy="3886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Limitations</a:t>
            </a:r>
            <a:endParaRPr/>
          </a:p>
        </p:txBody>
      </p:sp>
      <p:sp>
        <p:nvSpPr>
          <p:cNvPr id="212" name="Google Shape;212;p37"/>
          <p:cNvSpPr txBox="1"/>
          <p:nvPr>
            <p:ph idx="2" type="body"/>
          </p:nvPr>
        </p:nvSpPr>
        <p:spPr>
          <a:xfrm>
            <a:off x="1984322" y="1069499"/>
            <a:ext cx="6563100" cy="4147800"/>
          </a:xfrm>
          <a:prstGeom prst="rect">
            <a:avLst/>
          </a:prstGeom>
        </p:spPr>
        <p:txBody>
          <a:bodyPr anchorCtr="0" anchor="t" bIns="45700" lIns="396000" spcFirstLastPara="1" rIns="91425" wrap="square" tIns="45700">
            <a:noAutofit/>
          </a:bodyPr>
          <a:lstStyle/>
          <a:p>
            <a:pPr indent="-355600" lvl="0" marL="457200" rtl="0" algn="l">
              <a:spcBef>
                <a:spcPts val="280"/>
              </a:spcBef>
              <a:spcAft>
                <a:spcPts val="0"/>
              </a:spcAft>
              <a:buSzPts val="2000"/>
              <a:buChar char="●"/>
            </a:pPr>
            <a:r>
              <a:rPr lang="en-US" sz="2000">
                <a:latin typeface="Arial"/>
                <a:ea typeface="Arial"/>
                <a:cs typeface="Arial"/>
                <a:sym typeface="Arial"/>
              </a:rPr>
              <a:t>What was included in health spending varied from country to country - could be a confounding variable</a:t>
            </a:r>
            <a:endParaRPr sz="2000">
              <a:latin typeface="Arial"/>
              <a:ea typeface="Arial"/>
              <a:cs typeface="Arial"/>
              <a:sym typeface="Arial"/>
            </a:endParaRPr>
          </a:p>
          <a:p>
            <a:pPr indent="-355600" lvl="0" marL="457200" rtl="0" algn="l">
              <a:spcBef>
                <a:spcPts val="0"/>
              </a:spcBef>
              <a:spcAft>
                <a:spcPts val="0"/>
              </a:spcAft>
              <a:buSzPts val="2000"/>
              <a:buChar char="●"/>
            </a:pPr>
            <a:r>
              <a:rPr lang="en-US" sz="2000">
                <a:latin typeface="Arial"/>
                <a:ea typeface="Arial"/>
                <a:cs typeface="Arial"/>
                <a:sym typeface="Arial"/>
              </a:rPr>
              <a:t>Data was for 2016 only, so no multi-year analysis </a:t>
            </a:r>
            <a:endParaRPr sz="2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Education</a:t>
            </a:r>
            <a:endParaRPr/>
          </a:p>
        </p:txBody>
      </p:sp>
      <p:sp>
        <p:nvSpPr>
          <p:cNvPr id="218" name="Google Shape;218;p38"/>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None/>
            </a:pPr>
            <a:r>
              <a:t/>
            </a:r>
            <a:endParaRPr i="1" sz="3600">
              <a:solidFill>
                <a:schemeClr val="dk1"/>
              </a:solidFill>
              <a:latin typeface="Arial"/>
              <a:ea typeface="Arial"/>
              <a:cs typeface="Arial"/>
              <a:sym typeface="Arial"/>
            </a:endParaRPr>
          </a:p>
          <a:p>
            <a:pPr indent="0" lvl="0" marL="0" rtl="0" algn="l">
              <a:spcBef>
                <a:spcPts val="0"/>
              </a:spcBef>
              <a:spcAft>
                <a:spcPts val="0"/>
              </a:spcAft>
              <a:buNone/>
            </a:pPr>
            <a:r>
              <a:rPr i="1" lang="en-US" sz="3000">
                <a:solidFill>
                  <a:schemeClr val="dk1"/>
                </a:solidFill>
                <a:latin typeface="Arial"/>
                <a:ea typeface="Arial"/>
                <a:cs typeface="Arial"/>
                <a:sym typeface="Arial"/>
              </a:rPr>
              <a:t>What is the government’s education budget allocation effect on students' academic performance?</a:t>
            </a:r>
            <a:endParaRPr i="1" sz="3000">
              <a:latin typeface="Arial"/>
              <a:ea typeface="Arial"/>
              <a:cs typeface="Arial"/>
              <a:sym typeface="Arial"/>
            </a:endParaRPr>
          </a:p>
        </p:txBody>
      </p:sp>
      <p:pic>
        <p:nvPicPr>
          <p:cNvPr id="219" name="Google Shape;219;p38"/>
          <p:cNvPicPr preferRelativeResize="0"/>
          <p:nvPr/>
        </p:nvPicPr>
        <p:blipFill>
          <a:blip r:embed="rId3">
            <a:alphaModFix/>
          </a:blip>
          <a:stretch>
            <a:fillRect/>
          </a:stretch>
        </p:blipFill>
        <p:spPr>
          <a:xfrm>
            <a:off x="762000" y="1285875"/>
            <a:ext cx="7620000" cy="4286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Education</a:t>
            </a:r>
            <a:endParaRPr/>
          </a:p>
        </p:txBody>
      </p:sp>
      <p:sp>
        <p:nvSpPr>
          <p:cNvPr id="225" name="Google Shape;225;p39"/>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None/>
            </a:pPr>
            <a:r>
              <a:t/>
            </a:r>
            <a:endParaRPr i="1" sz="3600">
              <a:solidFill>
                <a:schemeClr val="dk1"/>
              </a:solidFill>
              <a:latin typeface="Arial"/>
              <a:ea typeface="Arial"/>
              <a:cs typeface="Arial"/>
              <a:sym typeface="Arial"/>
            </a:endParaRPr>
          </a:p>
          <a:p>
            <a:pPr indent="0" lvl="0" marL="0" rtl="0" algn="l">
              <a:spcBef>
                <a:spcPts val="0"/>
              </a:spcBef>
              <a:spcAft>
                <a:spcPts val="0"/>
              </a:spcAft>
              <a:buNone/>
            </a:pPr>
            <a:r>
              <a:rPr i="1" lang="en-US" sz="3000">
                <a:solidFill>
                  <a:schemeClr val="dk1"/>
                </a:solidFill>
                <a:latin typeface="Arial"/>
                <a:ea typeface="Arial"/>
                <a:cs typeface="Arial"/>
                <a:sym typeface="Arial"/>
              </a:rPr>
              <a:t>What is the </a:t>
            </a:r>
            <a:r>
              <a:rPr i="1" lang="en-US" sz="3000">
                <a:solidFill>
                  <a:schemeClr val="dk1"/>
                </a:solidFill>
                <a:latin typeface="Arial"/>
                <a:ea typeface="Arial"/>
                <a:cs typeface="Arial"/>
                <a:sym typeface="Arial"/>
              </a:rPr>
              <a:t>government’s</a:t>
            </a:r>
            <a:r>
              <a:rPr i="1" lang="en-US" sz="3000">
                <a:solidFill>
                  <a:schemeClr val="dk1"/>
                </a:solidFill>
                <a:latin typeface="Arial"/>
                <a:ea typeface="Arial"/>
                <a:cs typeface="Arial"/>
                <a:sym typeface="Arial"/>
              </a:rPr>
              <a:t> education budget allocation </a:t>
            </a:r>
            <a:r>
              <a:rPr i="1" lang="en-US" sz="3000">
                <a:solidFill>
                  <a:schemeClr val="dk1"/>
                </a:solidFill>
                <a:latin typeface="Arial"/>
                <a:ea typeface="Arial"/>
                <a:cs typeface="Arial"/>
                <a:sym typeface="Arial"/>
              </a:rPr>
              <a:t>effect on</a:t>
            </a:r>
            <a:r>
              <a:rPr i="1" lang="en-US" sz="3000">
                <a:solidFill>
                  <a:schemeClr val="dk1"/>
                </a:solidFill>
                <a:latin typeface="Arial"/>
                <a:ea typeface="Arial"/>
                <a:cs typeface="Arial"/>
                <a:sym typeface="Arial"/>
              </a:rPr>
              <a:t> students' academic performance?</a:t>
            </a:r>
            <a:endParaRPr i="1" sz="30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231" name="Google Shape;231;p40"/>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Sources and method:</a:t>
            </a:r>
            <a:endParaRPr b="1">
              <a:latin typeface="Arial"/>
              <a:ea typeface="Arial"/>
              <a:cs typeface="Arial"/>
              <a:sym typeface="Arial"/>
            </a:endParaRPr>
          </a:p>
        </p:txBody>
      </p:sp>
      <p:sp>
        <p:nvSpPr>
          <p:cNvPr id="232" name="Google Shape;232;p40"/>
          <p:cNvSpPr txBox="1"/>
          <p:nvPr>
            <p:ph idx="2" type="body"/>
          </p:nvPr>
        </p:nvSpPr>
        <p:spPr>
          <a:xfrm>
            <a:off x="2110625" y="1424049"/>
            <a:ext cx="6563100" cy="18162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World Bank Government expenditure on education, total (% of GDP)</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Char char="○"/>
            </a:pPr>
            <a:r>
              <a:rPr lang="en-US" sz="1400">
                <a:solidFill>
                  <a:srgbClr val="3F3F3F"/>
                </a:solidFill>
                <a:latin typeface="Arial"/>
                <a:ea typeface="Arial"/>
                <a:cs typeface="Arial"/>
                <a:sym typeface="Arial"/>
              </a:rPr>
              <a:t>API Call to World Bank, no credentials needed</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OECD Programme for International Student Assessment Result</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CSV for Math, Science and Reading</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Char char="○"/>
            </a:pPr>
            <a:r>
              <a:rPr lang="en-US" sz="1400">
                <a:solidFill>
                  <a:srgbClr val="3F3F3F"/>
                </a:solidFill>
                <a:latin typeface="Arial"/>
                <a:ea typeface="Arial"/>
                <a:cs typeface="Arial"/>
                <a:sym typeface="Arial"/>
              </a:rPr>
              <a:t>2006 to 2015</a:t>
            </a:r>
            <a:endParaRPr sz="1400">
              <a:solidFill>
                <a:srgbClr val="3F3F3F"/>
              </a:solidFill>
              <a:latin typeface="Arial"/>
              <a:ea typeface="Arial"/>
              <a:cs typeface="Arial"/>
              <a:sym typeface="Arial"/>
            </a:endParaRPr>
          </a:p>
        </p:txBody>
      </p:sp>
      <p:pic>
        <p:nvPicPr>
          <p:cNvPr id="233" name="Google Shape;233;p40"/>
          <p:cNvPicPr preferRelativeResize="0"/>
          <p:nvPr/>
        </p:nvPicPr>
        <p:blipFill>
          <a:blip r:embed="rId3">
            <a:alphaModFix/>
          </a:blip>
          <a:stretch>
            <a:fillRect/>
          </a:stretch>
        </p:blipFill>
        <p:spPr>
          <a:xfrm>
            <a:off x="1918623" y="2071900"/>
            <a:ext cx="6947102" cy="2308825"/>
          </a:xfrm>
          <a:prstGeom prst="rect">
            <a:avLst/>
          </a:prstGeom>
          <a:noFill/>
          <a:ln>
            <a:noFill/>
          </a:ln>
          <a:effectLst>
            <a:outerShdw blurRad="57150" rotWithShape="0" algn="bl" dir="5400000" dist="19050">
              <a:srgbClr val="538CD5">
                <a:alpha val="50000"/>
              </a:srgbClr>
            </a:outerShdw>
          </a:effectLst>
        </p:spPr>
      </p:pic>
      <p:pic>
        <p:nvPicPr>
          <p:cNvPr id="234" name="Google Shape;234;p40"/>
          <p:cNvPicPr preferRelativeResize="0"/>
          <p:nvPr/>
        </p:nvPicPr>
        <p:blipFill>
          <a:blip r:embed="rId4">
            <a:alphaModFix/>
          </a:blip>
          <a:stretch>
            <a:fillRect/>
          </a:stretch>
        </p:blipFill>
        <p:spPr>
          <a:xfrm>
            <a:off x="2007500" y="5383125"/>
            <a:ext cx="6183600" cy="700500"/>
          </a:xfrm>
          <a:prstGeom prst="rect">
            <a:avLst/>
          </a:prstGeom>
          <a:noFill/>
          <a:ln>
            <a:noFill/>
          </a:ln>
          <a:effectLst>
            <a:outerShdw blurRad="57150" rotWithShape="0" algn="bl" dir="5400000" dist="19050">
              <a:srgbClr val="538CD5">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240" name="Google Shape;240;p41"/>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Transformation:</a:t>
            </a:r>
            <a:endParaRPr b="1">
              <a:latin typeface="Arial"/>
              <a:ea typeface="Arial"/>
              <a:cs typeface="Arial"/>
              <a:sym typeface="Arial"/>
            </a:endParaRPr>
          </a:p>
        </p:txBody>
      </p:sp>
      <p:sp>
        <p:nvSpPr>
          <p:cNvPr id="241" name="Google Shape;241;p41"/>
          <p:cNvSpPr txBox="1"/>
          <p:nvPr>
            <p:ph idx="2" type="body"/>
          </p:nvPr>
        </p:nvSpPr>
        <p:spPr>
          <a:xfrm>
            <a:off x="2110625" y="1424050"/>
            <a:ext cx="6563100" cy="8373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World Bank Government expenditure on education, total (% of GDP)</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Slice to only needed columns</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Minor data formatting</a:t>
            </a:r>
            <a:endParaRPr sz="1400">
              <a:solidFill>
                <a:srgbClr val="3F3F3F"/>
              </a:solidFill>
              <a:latin typeface="Arial"/>
              <a:ea typeface="Arial"/>
              <a:cs typeface="Arial"/>
              <a:sym typeface="Arial"/>
            </a:endParaRPr>
          </a:p>
          <a:p>
            <a:pPr indent="0" lvl="0" marL="91440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sp>
        <p:nvSpPr>
          <p:cNvPr id="242" name="Google Shape;242;p41"/>
          <p:cNvSpPr txBox="1"/>
          <p:nvPr>
            <p:ph idx="2" type="body"/>
          </p:nvPr>
        </p:nvSpPr>
        <p:spPr>
          <a:xfrm>
            <a:off x="2110625" y="3638775"/>
            <a:ext cx="6563100" cy="15273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OECD Programme for International Student Assessment Result</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Pull only 2006 data onwards</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Merge all subjects</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Standardize Country name</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Perform mean score for all subjects</a:t>
            </a:r>
            <a:endParaRPr sz="1400">
              <a:solidFill>
                <a:srgbClr val="3F3F3F"/>
              </a:solidFill>
              <a:latin typeface="Arial"/>
              <a:ea typeface="Arial"/>
              <a:cs typeface="Arial"/>
              <a:sym typeface="Arial"/>
            </a:endParaRPr>
          </a:p>
          <a:p>
            <a:pPr indent="0" lvl="0" marL="91440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243" name="Google Shape;243;p41"/>
          <p:cNvPicPr preferRelativeResize="0"/>
          <p:nvPr/>
        </p:nvPicPr>
        <p:blipFill>
          <a:blip r:embed="rId3">
            <a:alphaModFix/>
          </a:blip>
          <a:stretch>
            <a:fillRect/>
          </a:stretch>
        </p:blipFill>
        <p:spPr>
          <a:xfrm>
            <a:off x="2284855" y="2359500"/>
            <a:ext cx="6214645" cy="1069500"/>
          </a:xfrm>
          <a:prstGeom prst="rect">
            <a:avLst/>
          </a:prstGeom>
          <a:noFill/>
          <a:ln>
            <a:noFill/>
          </a:ln>
        </p:spPr>
      </p:pic>
      <p:pic>
        <p:nvPicPr>
          <p:cNvPr id="244" name="Google Shape;244;p41"/>
          <p:cNvPicPr preferRelativeResize="0"/>
          <p:nvPr/>
        </p:nvPicPr>
        <p:blipFill>
          <a:blip r:embed="rId4">
            <a:alphaModFix/>
          </a:blip>
          <a:stretch>
            <a:fillRect/>
          </a:stretch>
        </p:blipFill>
        <p:spPr>
          <a:xfrm>
            <a:off x="2276930" y="5013325"/>
            <a:ext cx="6230483" cy="103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en-US"/>
              <a:t>Data Analysis</a:t>
            </a:r>
            <a:endParaRPr/>
          </a:p>
        </p:txBody>
      </p:sp>
      <p:pic>
        <p:nvPicPr>
          <p:cNvPr id="250" name="Google Shape;250;p42"/>
          <p:cNvPicPr preferRelativeResize="0"/>
          <p:nvPr/>
        </p:nvPicPr>
        <p:blipFill>
          <a:blip r:embed="rId3">
            <a:alphaModFix/>
          </a:blip>
          <a:stretch>
            <a:fillRect/>
          </a:stretch>
        </p:blipFill>
        <p:spPr>
          <a:xfrm>
            <a:off x="2699238" y="2840413"/>
            <a:ext cx="4655820" cy="3475983"/>
          </a:xfrm>
          <a:prstGeom prst="rect">
            <a:avLst/>
          </a:prstGeom>
          <a:noFill/>
          <a:ln>
            <a:noFill/>
          </a:ln>
        </p:spPr>
      </p:pic>
      <p:sp>
        <p:nvSpPr>
          <p:cNvPr id="251" name="Google Shape;251;p42"/>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Students’ Performance vs Percent GDP</a:t>
            </a:r>
            <a:endParaRPr>
              <a:latin typeface="Arial"/>
              <a:ea typeface="Arial"/>
              <a:cs typeface="Arial"/>
              <a:sym typeface="Arial"/>
            </a:endParaRPr>
          </a:p>
        </p:txBody>
      </p:sp>
      <p:sp>
        <p:nvSpPr>
          <p:cNvPr id="252" name="Google Shape;252;p42"/>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i="1" lang="en-US">
                <a:solidFill>
                  <a:schemeClr val="dk1"/>
                </a:solidFill>
                <a:latin typeface="Arial"/>
                <a:ea typeface="Arial"/>
                <a:cs typeface="Arial"/>
                <a:sym typeface="Arial"/>
              </a:rPr>
              <a:t>The plot below shows a positive correlation between countries' expenditure on education on all levels and the students' performance on OECD Programme for International Student Assessment.</a:t>
            </a:r>
            <a:endParaRPr i="1">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None/>
            </a:pPr>
            <a:r>
              <a:rPr lang="en-US"/>
              <a:t>Data Analysis</a:t>
            </a:r>
            <a:endParaRPr/>
          </a:p>
        </p:txBody>
      </p:sp>
      <p:sp>
        <p:nvSpPr>
          <p:cNvPr id="258" name="Google Shape;258;p43"/>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Students’ Performance vs Per Student Spending</a:t>
            </a:r>
            <a:endParaRPr>
              <a:latin typeface="Arial"/>
              <a:ea typeface="Arial"/>
              <a:cs typeface="Arial"/>
              <a:sym typeface="Arial"/>
            </a:endParaRPr>
          </a:p>
        </p:txBody>
      </p:sp>
      <p:sp>
        <p:nvSpPr>
          <p:cNvPr id="259" name="Google Shape;259;p43"/>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None/>
            </a:pPr>
            <a:r>
              <a:rPr i="1" lang="en-US">
                <a:solidFill>
                  <a:schemeClr val="dk1"/>
                </a:solidFill>
                <a:latin typeface="Arial"/>
                <a:ea typeface="Arial"/>
                <a:cs typeface="Arial"/>
                <a:sym typeface="Arial"/>
              </a:rPr>
              <a:t>Although national GDP varies country to country and depends on economic standings, we pulled the GDP Per Capita (GDP % Population) and also saw a positive correlation between the mean students' score and GDP Per Student spending. </a:t>
            </a:r>
            <a:endParaRPr i="1">
              <a:latin typeface="Arial"/>
              <a:ea typeface="Arial"/>
              <a:cs typeface="Arial"/>
              <a:sym typeface="Arial"/>
            </a:endParaRPr>
          </a:p>
        </p:txBody>
      </p:sp>
      <p:pic>
        <p:nvPicPr>
          <p:cNvPr id="260" name="Google Shape;260;p43"/>
          <p:cNvPicPr preferRelativeResize="0"/>
          <p:nvPr/>
        </p:nvPicPr>
        <p:blipFill>
          <a:blip r:embed="rId3">
            <a:alphaModFix/>
          </a:blip>
          <a:stretch>
            <a:fillRect/>
          </a:stretch>
        </p:blipFill>
        <p:spPr>
          <a:xfrm>
            <a:off x="2721163" y="2914324"/>
            <a:ext cx="4737202" cy="34747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4"/>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Limitations</a:t>
            </a:r>
            <a:endParaRPr/>
          </a:p>
        </p:txBody>
      </p:sp>
      <p:sp>
        <p:nvSpPr>
          <p:cNvPr id="266" name="Google Shape;266;p44"/>
          <p:cNvSpPr txBox="1"/>
          <p:nvPr>
            <p:ph idx="1" type="body"/>
          </p:nvPr>
        </p:nvSpPr>
        <p:spPr>
          <a:xfrm>
            <a:off x="2123725" y="1268675"/>
            <a:ext cx="5904300" cy="4362600"/>
          </a:xfrm>
          <a:prstGeom prst="rect">
            <a:avLst/>
          </a:prstGeom>
        </p:spPr>
        <p:txBody>
          <a:bodyPr anchorCtr="0" anchor="t" bIns="45700" lIns="91425" spcFirstLastPara="1" rIns="91425" wrap="square" tIns="45700">
            <a:noAutofit/>
          </a:bodyPr>
          <a:lstStyle/>
          <a:p>
            <a:pPr indent="-355600" lvl="0" marL="457200" rtl="0" algn="l">
              <a:spcBef>
                <a:spcPts val="400"/>
              </a:spcBef>
              <a:spcAft>
                <a:spcPts val="0"/>
              </a:spcAft>
              <a:buSzPts val="2000"/>
              <a:buFont typeface="Arial"/>
              <a:buChar char="●"/>
            </a:pPr>
            <a:r>
              <a:rPr lang="en-US">
                <a:latin typeface="Arial"/>
                <a:ea typeface="Arial"/>
                <a:cs typeface="Arial"/>
                <a:sym typeface="Arial"/>
              </a:rPr>
              <a:t>PISA data tested only secondary school students 15 years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Spending to Testing year alignment can also be calculated by getting previous year’s spending (further causation analysis)</a:t>
            </a:r>
            <a:endParaRPr>
              <a:latin typeface="Arial"/>
              <a:ea typeface="Arial"/>
              <a:cs typeface="Arial"/>
              <a:sym typeface="Arial"/>
            </a:endParaRPr>
          </a:p>
          <a:p>
            <a:pPr indent="0" lvl="0" marL="4572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8"/>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Our </a:t>
            </a:r>
            <a:r>
              <a:rPr lang="en-US"/>
              <a:t>Questions</a:t>
            </a:r>
            <a:endParaRPr/>
          </a:p>
        </p:txBody>
      </p:sp>
      <p:sp>
        <p:nvSpPr>
          <p:cNvPr id="78" name="Google Shape;78;p18"/>
          <p:cNvSpPr txBox="1"/>
          <p:nvPr>
            <p:ph idx="2" type="body"/>
          </p:nvPr>
        </p:nvSpPr>
        <p:spPr>
          <a:xfrm>
            <a:off x="382325" y="1295625"/>
            <a:ext cx="8685000" cy="5372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None/>
            </a:pPr>
            <a:r>
              <a:rPr lang="en-US" sz="1800">
                <a:solidFill>
                  <a:schemeClr val="dk1"/>
                </a:solidFill>
                <a:latin typeface="Arial"/>
                <a:ea typeface="Arial"/>
                <a:cs typeface="Arial"/>
                <a:sym typeface="Arial"/>
              </a:rPr>
              <a:t>We are interested exploring the following areas:</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Is there a correlation between country budget and </a:t>
            </a:r>
            <a:r>
              <a:rPr b="1" lang="en-US" sz="1800">
                <a:solidFill>
                  <a:schemeClr val="dk1"/>
                </a:solidFill>
                <a:latin typeface="Arial"/>
                <a:ea typeface="Arial"/>
                <a:cs typeface="Arial"/>
                <a:sym typeface="Arial"/>
              </a:rPr>
              <a:t>overall worldwide ranking</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What are the </a:t>
            </a:r>
            <a:r>
              <a:rPr b="1" lang="en-US" sz="1800">
                <a:solidFill>
                  <a:schemeClr val="dk1"/>
                </a:solidFill>
                <a:latin typeface="Arial"/>
                <a:ea typeface="Arial"/>
                <a:cs typeface="Arial"/>
                <a:sym typeface="Arial"/>
              </a:rPr>
              <a:t>top priorities </a:t>
            </a:r>
            <a:r>
              <a:rPr lang="en-US" sz="1800">
                <a:solidFill>
                  <a:schemeClr val="dk1"/>
                </a:solidFill>
                <a:latin typeface="Arial"/>
                <a:ea typeface="Arial"/>
                <a:cs typeface="Arial"/>
                <a:sym typeface="Arial"/>
              </a:rPr>
              <a:t>in terms of spending of advanced countries?</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Is there a correlation between health budget allocation vs </a:t>
            </a:r>
            <a:r>
              <a:rPr b="1" lang="en-US" sz="1800">
                <a:solidFill>
                  <a:schemeClr val="dk1"/>
                </a:solidFill>
                <a:latin typeface="Arial"/>
                <a:ea typeface="Arial"/>
                <a:cs typeface="Arial"/>
                <a:sym typeface="Arial"/>
              </a:rPr>
              <a:t>citizen life expectancy?</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What is the correlation between </a:t>
            </a:r>
            <a:r>
              <a:rPr b="1" lang="en-US" sz="1800">
                <a:solidFill>
                  <a:schemeClr val="dk1"/>
                </a:solidFill>
                <a:latin typeface="Arial"/>
                <a:ea typeface="Arial"/>
                <a:cs typeface="Arial"/>
                <a:sym typeface="Arial"/>
              </a:rPr>
              <a:t>global safety ranking </a:t>
            </a:r>
            <a:r>
              <a:rPr lang="en-US" sz="1800">
                <a:solidFill>
                  <a:schemeClr val="dk1"/>
                </a:solidFill>
                <a:latin typeface="Arial"/>
                <a:ea typeface="Arial"/>
                <a:cs typeface="Arial"/>
                <a:sym typeface="Arial"/>
              </a:rPr>
              <a:t>and percentage of spending on safety?</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Is there a correlation between education budget allocation versus </a:t>
            </a:r>
            <a:r>
              <a:rPr b="1" lang="en-US" sz="1800">
                <a:solidFill>
                  <a:schemeClr val="dk1"/>
                </a:solidFill>
                <a:latin typeface="Arial"/>
                <a:ea typeface="Arial"/>
                <a:cs typeface="Arial"/>
                <a:sym typeface="Arial"/>
              </a:rPr>
              <a:t>students’ academic performance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What is the correlation between environment spend and </a:t>
            </a:r>
            <a:r>
              <a:rPr b="1" lang="en-US" sz="1800">
                <a:solidFill>
                  <a:schemeClr val="dk1"/>
                </a:solidFill>
                <a:latin typeface="Arial"/>
                <a:ea typeface="Arial"/>
                <a:cs typeface="Arial"/>
                <a:sym typeface="Arial"/>
              </a:rPr>
              <a:t>CO2 emission</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Char char="●"/>
            </a:pPr>
            <a:r>
              <a:rPr lang="en-US" sz="1800">
                <a:solidFill>
                  <a:schemeClr val="dk1"/>
                </a:solidFill>
                <a:latin typeface="Arial"/>
                <a:ea typeface="Arial"/>
                <a:cs typeface="Arial"/>
                <a:sym typeface="Arial"/>
              </a:rPr>
              <a:t>Is there a relationship between budget on social protection vs </a:t>
            </a:r>
            <a:r>
              <a:rPr b="1" lang="en-US" sz="1800">
                <a:solidFill>
                  <a:schemeClr val="dk1"/>
                </a:solidFill>
                <a:latin typeface="Arial"/>
                <a:ea typeface="Arial"/>
                <a:cs typeface="Arial"/>
                <a:sym typeface="Arial"/>
              </a:rPr>
              <a:t>gender equality index</a:t>
            </a: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457200" rtl="0" algn="l">
              <a:spcBef>
                <a:spcPts val="0"/>
              </a:spcBef>
              <a:spcAft>
                <a:spcPts val="0"/>
              </a:spcAft>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280"/>
              </a:spcBef>
              <a:spcAft>
                <a:spcPts val="1600"/>
              </a:spcAft>
              <a:buClr>
                <a:srgbClr val="3F3F3F"/>
              </a:buClr>
              <a:buSzPts val="1400"/>
              <a:buNone/>
            </a:pPr>
            <a:r>
              <a:t/>
            </a:r>
            <a:endParaRPr>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Climate Change</a:t>
            </a:r>
            <a:endParaRPr/>
          </a:p>
        </p:txBody>
      </p:sp>
      <p:sp>
        <p:nvSpPr>
          <p:cNvPr id="272" name="Google Shape;272;p45"/>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i="1"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3000">
                <a:solidFill>
                  <a:schemeClr val="dk1"/>
                </a:solidFill>
                <a:latin typeface="Arial"/>
                <a:ea typeface="Arial"/>
                <a:cs typeface="Arial"/>
                <a:sym typeface="Arial"/>
              </a:rPr>
              <a:t>What are the possible Government Expenses that can be linked to CO2 emissions?</a:t>
            </a:r>
            <a:endParaRPr i="1" sz="3000">
              <a:latin typeface="Arial"/>
              <a:ea typeface="Arial"/>
              <a:cs typeface="Arial"/>
              <a:sym typeface="Arial"/>
            </a:endParaRPr>
          </a:p>
          <a:p>
            <a:pPr indent="0" lvl="0" marL="0" rtl="0" algn="l">
              <a:spcBef>
                <a:spcPts val="0"/>
              </a:spcBef>
              <a:spcAft>
                <a:spcPts val="0"/>
              </a:spcAft>
              <a:buNone/>
            </a:pPr>
            <a:r>
              <a:t/>
            </a:r>
            <a:endParaRPr i="1" sz="3000">
              <a:solidFill>
                <a:schemeClr val="dk1"/>
              </a:solidFill>
              <a:latin typeface="Arial"/>
              <a:ea typeface="Arial"/>
              <a:cs typeface="Arial"/>
              <a:sym typeface="Arial"/>
            </a:endParaRPr>
          </a:p>
        </p:txBody>
      </p:sp>
      <p:pic>
        <p:nvPicPr>
          <p:cNvPr id="273" name="Google Shape;273;p45"/>
          <p:cNvPicPr preferRelativeResize="0"/>
          <p:nvPr/>
        </p:nvPicPr>
        <p:blipFill>
          <a:blip r:embed="rId3">
            <a:alphaModFix/>
          </a:blip>
          <a:stretch>
            <a:fillRect/>
          </a:stretch>
        </p:blipFill>
        <p:spPr>
          <a:xfrm>
            <a:off x="1296925" y="1236779"/>
            <a:ext cx="6358925" cy="4769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Climate Change</a:t>
            </a:r>
            <a:endParaRPr/>
          </a:p>
        </p:txBody>
      </p:sp>
      <p:sp>
        <p:nvSpPr>
          <p:cNvPr id="279" name="Google Shape;279;p46"/>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i="1"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3000">
                <a:solidFill>
                  <a:schemeClr val="dk1"/>
                </a:solidFill>
                <a:latin typeface="Arial"/>
                <a:ea typeface="Arial"/>
                <a:cs typeface="Arial"/>
                <a:sym typeface="Arial"/>
              </a:rPr>
              <a:t>What are the possible Government Expenses that can be linked to CO2 emissions?</a:t>
            </a:r>
            <a:endParaRPr i="1" sz="3000">
              <a:latin typeface="Arial"/>
              <a:ea typeface="Arial"/>
              <a:cs typeface="Arial"/>
              <a:sym typeface="Arial"/>
            </a:endParaRPr>
          </a:p>
          <a:p>
            <a:pPr indent="0" lvl="0" marL="0" rtl="0" algn="l">
              <a:spcBef>
                <a:spcPts val="0"/>
              </a:spcBef>
              <a:spcAft>
                <a:spcPts val="0"/>
              </a:spcAft>
              <a:buNone/>
            </a:pPr>
            <a:r>
              <a:t/>
            </a:r>
            <a:endParaRPr i="1" sz="30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285" name="Google Shape;285;p47"/>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Sources and method:</a:t>
            </a:r>
            <a:endParaRPr b="1">
              <a:latin typeface="Arial"/>
              <a:ea typeface="Arial"/>
              <a:cs typeface="Arial"/>
              <a:sym typeface="Arial"/>
            </a:endParaRPr>
          </a:p>
        </p:txBody>
      </p:sp>
      <p:sp>
        <p:nvSpPr>
          <p:cNvPr id="286" name="Google Shape;286;p47"/>
          <p:cNvSpPr txBox="1"/>
          <p:nvPr>
            <p:ph idx="2" type="body"/>
          </p:nvPr>
        </p:nvSpPr>
        <p:spPr>
          <a:xfrm>
            <a:off x="2110625" y="1424049"/>
            <a:ext cx="6563100" cy="719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World Bank Total Greenhouse Gas Emissions</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API, no authentication</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sp>
        <p:nvSpPr>
          <p:cNvPr id="287" name="Google Shape;287;p47"/>
          <p:cNvSpPr txBox="1"/>
          <p:nvPr>
            <p:ph idx="2" type="body"/>
          </p:nvPr>
        </p:nvSpPr>
        <p:spPr>
          <a:xfrm>
            <a:off x="2100275" y="2877124"/>
            <a:ext cx="6563100" cy="719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IMF API Government Finance Statistics (GFS), Expenditure by Function of Government (COFOG)</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API, no authentication</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288" name="Google Shape;288;p47"/>
          <p:cNvPicPr preferRelativeResize="0"/>
          <p:nvPr/>
        </p:nvPicPr>
        <p:blipFill>
          <a:blip r:embed="rId3">
            <a:alphaModFix/>
          </a:blip>
          <a:stretch>
            <a:fillRect/>
          </a:stretch>
        </p:blipFill>
        <p:spPr>
          <a:xfrm>
            <a:off x="2100275" y="2106926"/>
            <a:ext cx="6563099" cy="600125"/>
          </a:xfrm>
          <a:prstGeom prst="rect">
            <a:avLst/>
          </a:prstGeom>
          <a:noFill/>
          <a:ln>
            <a:noFill/>
          </a:ln>
        </p:spPr>
      </p:pic>
      <p:pic>
        <p:nvPicPr>
          <p:cNvPr id="289" name="Google Shape;289;p47"/>
          <p:cNvPicPr preferRelativeResize="0"/>
          <p:nvPr/>
        </p:nvPicPr>
        <p:blipFill>
          <a:blip r:embed="rId4">
            <a:alphaModFix/>
          </a:blip>
          <a:stretch>
            <a:fillRect/>
          </a:stretch>
        </p:blipFill>
        <p:spPr>
          <a:xfrm>
            <a:off x="2110625" y="3792687"/>
            <a:ext cx="6563101" cy="20808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295" name="Google Shape;295;p48"/>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Transformation</a:t>
            </a:r>
            <a:endParaRPr b="1">
              <a:latin typeface="Arial"/>
              <a:ea typeface="Arial"/>
              <a:cs typeface="Arial"/>
              <a:sym typeface="Arial"/>
            </a:endParaRPr>
          </a:p>
        </p:txBody>
      </p:sp>
      <p:sp>
        <p:nvSpPr>
          <p:cNvPr id="296" name="Google Shape;296;p48"/>
          <p:cNvSpPr txBox="1"/>
          <p:nvPr>
            <p:ph idx="2" type="body"/>
          </p:nvPr>
        </p:nvSpPr>
        <p:spPr>
          <a:xfrm>
            <a:off x="2110625" y="1424051"/>
            <a:ext cx="6563100" cy="16797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World Bank Total Greenhouse Gas Emissions</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Kept only needed columns</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Reformat year data type</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Standardize country names</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297" name="Google Shape;297;p48"/>
          <p:cNvPicPr preferRelativeResize="0"/>
          <p:nvPr/>
        </p:nvPicPr>
        <p:blipFill>
          <a:blip r:embed="rId3">
            <a:alphaModFix/>
          </a:blip>
          <a:stretch>
            <a:fillRect/>
          </a:stretch>
        </p:blipFill>
        <p:spPr>
          <a:xfrm>
            <a:off x="1936163" y="2734522"/>
            <a:ext cx="6891325" cy="24422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303" name="Google Shape;303;p49"/>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Transformation</a:t>
            </a:r>
            <a:endParaRPr b="1">
              <a:latin typeface="Arial"/>
              <a:ea typeface="Arial"/>
              <a:cs typeface="Arial"/>
              <a:sym typeface="Arial"/>
            </a:endParaRPr>
          </a:p>
        </p:txBody>
      </p:sp>
      <p:sp>
        <p:nvSpPr>
          <p:cNvPr id="304" name="Google Shape;304;p49"/>
          <p:cNvSpPr txBox="1"/>
          <p:nvPr>
            <p:ph idx="2" type="body"/>
          </p:nvPr>
        </p:nvSpPr>
        <p:spPr>
          <a:xfrm>
            <a:off x="2100275" y="1429324"/>
            <a:ext cx="6563100" cy="719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IMF API Government Finance Statistics (GFS), Expenditure by Function of Government (COFOG)</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305" name="Google Shape;305;p49"/>
          <p:cNvPicPr preferRelativeResize="0"/>
          <p:nvPr/>
        </p:nvPicPr>
        <p:blipFill>
          <a:blip r:embed="rId3">
            <a:alphaModFix/>
          </a:blip>
          <a:stretch>
            <a:fillRect/>
          </a:stretch>
        </p:blipFill>
        <p:spPr>
          <a:xfrm>
            <a:off x="1695863" y="2072230"/>
            <a:ext cx="7371925" cy="2911945"/>
          </a:xfrm>
          <a:prstGeom prst="rect">
            <a:avLst/>
          </a:prstGeom>
          <a:noFill/>
          <a:ln>
            <a:noFill/>
          </a:ln>
        </p:spPr>
      </p:pic>
      <p:pic>
        <p:nvPicPr>
          <p:cNvPr id="306" name="Google Shape;306;p49"/>
          <p:cNvPicPr preferRelativeResize="0"/>
          <p:nvPr/>
        </p:nvPicPr>
        <p:blipFill>
          <a:blip r:embed="rId4">
            <a:alphaModFix/>
          </a:blip>
          <a:stretch>
            <a:fillRect/>
          </a:stretch>
        </p:blipFill>
        <p:spPr>
          <a:xfrm>
            <a:off x="1733975" y="5086629"/>
            <a:ext cx="7295725" cy="11828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0"/>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Expenditure on environment protection</a:t>
            </a:r>
            <a:endParaRPr>
              <a:latin typeface="Arial"/>
              <a:ea typeface="Arial"/>
              <a:cs typeface="Arial"/>
              <a:sym typeface="Arial"/>
            </a:endParaRPr>
          </a:p>
        </p:txBody>
      </p:sp>
      <p:sp>
        <p:nvSpPr>
          <p:cNvPr id="312" name="Google Shape;312;p50"/>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None/>
            </a:pPr>
            <a:r>
              <a:rPr i="1" lang="en-US">
                <a:solidFill>
                  <a:schemeClr val="dk1"/>
                </a:solidFill>
                <a:latin typeface="Arial"/>
                <a:ea typeface="Arial"/>
                <a:cs typeface="Arial"/>
                <a:sym typeface="Arial"/>
              </a:rPr>
              <a:t>Plotting through Linear Regression shows that there is weak to no positive relationship at all between the two.</a:t>
            </a:r>
            <a:endParaRPr i="1">
              <a:latin typeface="Arial"/>
              <a:ea typeface="Arial"/>
              <a:cs typeface="Arial"/>
              <a:sym typeface="Arial"/>
            </a:endParaRPr>
          </a:p>
        </p:txBody>
      </p:sp>
      <p:sp>
        <p:nvSpPr>
          <p:cNvPr id="313" name="Google Shape;313;p50"/>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14" name="Google Shape;314;p50"/>
          <p:cNvPicPr preferRelativeResize="0"/>
          <p:nvPr/>
        </p:nvPicPr>
        <p:blipFill>
          <a:blip r:embed="rId3">
            <a:alphaModFix/>
          </a:blip>
          <a:stretch>
            <a:fillRect/>
          </a:stretch>
        </p:blipFill>
        <p:spPr>
          <a:xfrm>
            <a:off x="2762925" y="2568624"/>
            <a:ext cx="5237798" cy="39513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1"/>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Expenditure on environment protection (cont’d)</a:t>
            </a:r>
            <a:endParaRPr>
              <a:latin typeface="Arial"/>
              <a:ea typeface="Arial"/>
              <a:cs typeface="Arial"/>
              <a:sym typeface="Arial"/>
            </a:endParaRPr>
          </a:p>
        </p:txBody>
      </p:sp>
      <p:sp>
        <p:nvSpPr>
          <p:cNvPr id="320" name="Google Shape;320;p51"/>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None/>
            </a:pPr>
            <a:r>
              <a:rPr i="1" lang="en-US">
                <a:solidFill>
                  <a:schemeClr val="dk1"/>
                </a:solidFill>
                <a:latin typeface="Arial"/>
                <a:ea typeface="Arial"/>
                <a:cs typeface="Arial"/>
                <a:sym typeface="Arial"/>
              </a:rPr>
              <a:t>Based from the graphs, it can be deduced that the lesser the world governments' spend on climate change, the more the global emissions countries' generate.</a:t>
            </a:r>
            <a:endParaRPr i="1">
              <a:latin typeface="Arial"/>
              <a:ea typeface="Arial"/>
              <a:cs typeface="Arial"/>
              <a:sym typeface="Arial"/>
            </a:endParaRPr>
          </a:p>
        </p:txBody>
      </p:sp>
      <p:sp>
        <p:nvSpPr>
          <p:cNvPr id="321" name="Google Shape;321;p51"/>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22" name="Google Shape;322;p51"/>
          <p:cNvPicPr preferRelativeResize="0"/>
          <p:nvPr/>
        </p:nvPicPr>
        <p:blipFill>
          <a:blip r:embed="rId3">
            <a:alphaModFix/>
          </a:blip>
          <a:stretch>
            <a:fillRect/>
          </a:stretch>
        </p:blipFill>
        <p:spPr>
          <a:xfrm>
            <a:off x="1619675" y="2836849"/>
            <a:ext cx="3790950" cy="2647950"/>
          </a:xfrm>
          <a:prstGeom prst="rect">
            <a:avLst/>
          </a:prstGeom>
          <a:noFill/>
          <a:ln>
            <a:noFill/>
          </a:ln>
        </p:spPr>
      </p:pic>
      <p:pic>
        <p:nvPicPr>
          <p:cNvPr id="323" name="Google Shape;323;p51"/>
          <p:cNvPicPr preferRelativeResize="0"/>
          <p:nvPr/>
        </p:nvPicPr>
        <p:blipFill>
          <a:blip r:embed="rId4">
            <a:alphaModFix/>
          </a:blip>
          <a:stretch>
            <a:fillRect/>
          </a:stretch>
        </p:blipFill>
        <p:spPr>
          <a:xfrm>
            <a:off x="5365650" y="2836849"/>
            <a:ext cx="3794760" cy="26470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2"/>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Top 10 Emitters</a:t>
            </a:r>
            <a:endParaRPr>
              <a:latin typeface="Arial"/>
              <a:ea typeface="Arial"/>
              <a:cs typeface="Arial"/>
              <a:sym typeface="Arial"/>
            </a:endParaRPr>
          </a:p>
        </p:txBody>
      </p:sp>
      <p:sp>
        <p:nvSpPr>
          <p:cNvPr id="329" name="Google Shape;329;p52"/>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None/>
            </a:pPr>
            <a:r>
              <a:rPr i="1" lang="en-US">
                <a:solidFill>
                  <a:schemeClr val="dk1"/>
                </a:solidFill>
                <a:latin typeface="Arial"/>
                <a:ea typeface="Arial"/>
                <a:cs typeface="Arial"/>
                <a:sym typeface="Arial"/>
              </a:rPr>
              <a:t>After slicing the data frame to include only the top 10 CO2 producers, cumulative from year 2010 onwards, the pie chart below presents the world's largest Carbon Dioxide polluters.</a:t>
            </a:r>
            <a:endParaRPr i="1">
              <a:latin typeface="Arial"/>
              <a:ea typeface="Arial"/>
              <a:cs typeface="Arial"/>
              <a:sym typeface="Arial"/>
            </a:endParaRPr>
          </a:p>
        </p:txBody>
      </p:sp>
      <p:sp>
        <p:nvSpPr>
          <p:cNvPr id="330" name="Google Shape;330;p52"/>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31" name="Google Shape;331;p52"/>
          <p:cNvPicPr preferRelativeResize="0"/>
          <p:nvPr/>
        </p:nvPicPr>
        <p:blipFill>
          <a:blip r:embed="rId3">
            <a:alphaModFix/>
          </a:blip>
          <a:stretch>
            <a:fillRect/>
          </a:stretch>
        </p:blipFill>
        <p:spPr>
          <a:xfrm>
            <a:off x="3137975" y="2652875"/>
            <a:ext cx="4702500" cy="4205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Limitations</a:t>
            </a:r>
            <a:endParaRPr/>
          </a:p>
        </p:txBody>
      </p:sp>
      <p:sp>
        <p:nvSpPr>
          <p:cNvPr id="337" name="Google Shape;337;p53"/>
          <p:cNvSpPr txBox="1"/>
          <p:nvPr>
            <p:ph idx="1" type="body"/>
          </p:nvPr>
        </p:nvSpPr>
        <p:spPr>
          <a:xfrm>
            <a:off x="2123725" y="1268675"/>
            <a:ext cx="5904300" cy="4362600"/>
          </a:xfrm>
          <a:prstGeom prst="rect">
            <a:avLst/>
          </a:prstGeom>
        </p:spPr>
        <p:txBody>
          <a:bodyPr anchorCtr="0" anchor="t" bIns="45700" lIns="91425" spcFirstLastPara="1" rIns="91425" wrap="square" tIns="45700">
            <a:noAutofit/>
          </a:bodyPr>
          <a:lstStyle/>
          <a:p>
            <a:pPr indent="-355600" lvl="0" marL="457200" rtl="0" algn="l">
              <a:spcBef>
                <a:spcPts val="400"/>
              </a:spcBef>
              <a:spcAft>
                <a:spcPts val="0"/>
              </a:spcAft>
              <a:buSzPts val="2000"/>
              <a:buFont typeface="Arial"/>
              <a:buChar char="●"/>
            </a:pPr>
            <a:r>
              <a:rPr lang="en-US">
                <a:latin typeface="Arial"/>
                <a:ea typeface="Arial"/>
                <a:cs typeface="Arial"/>
                <a:sym typeface="Arial"/>
              </a:rPr>
              <a:t>Data challenge was to pull and flatten the very complex IMF data (similar to World Bank) and dig into hundreds of indicators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Based from IMF, there is no consistent method of classifying environment protection expenses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Economic factor</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Incomplete reporting on CO2 emissions (that's why there was no consistent choreography on the CO2 graph)</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Gender</a:t>
            </a:r>
            <a:endParaRPr/>
          </a:p>
        </p:txBody>
      </p:sp>
      <p:sp>
        <p:nvSpPr>
          <p:cNvPr id="343" name="Google Shape;343;p54"/>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i="1"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3000">
                <a:solidFill>
                  <a:schemeClr val="dk1"/>
                </a:solidFill>
                <a:latin typeface="Arial"/>
                <a:ea typeface="Arial"/>
                <a:cs typeface="Arial"/>
                <a:sym typeface="Arial"/>
              </a:rPr>
              <a:t>Is there a relationship between budget on social protection and gender inequality index?</a:t>
            </a:r>
            <a:endParaRPr i="1" sz="3000">
              <a:latin typeface="Arial"/>
              <a:ea typeface="Arial"/>
              <a:cs typeface="Arial"/>
              <a:sym typeface="Arial"/>
            </a:endParaRPr>
          </a:p>
          <a:p>
            <a:pPr indent="0" lvl="0" marL="0" rtl="0" algn="l">
              <a:spcBef>
                <a:spcPts val="0"/>
              </a:spcBef>
              <a:spcAft>
                <a:spcPts val="0"/>
              </a:spcAft>
              <a:buNone/>
            </a:pPr>
            <a:r>
              <a:t/>
            </a:r>
            <a:endParaRPr i="1" sz="3000">
              <a:solidFill>
                <a:schemeClr val="dk1"/>
              </a:solidFill>
              <a:latin typeface="Arial"/>
              <a:ea typeface="Arial"/>
              <a:cs typeface="Arial"/>
              <a:sym typeface="Arial"/>
            </a:endParaRPr>
          </a:p>
        </p:txBody>
      </p:sp>
      <p:pic>
        <p:nvPicPr>
          <p:cNvPr id="344" name="Google Shape;344;p54"/>
          <p:cNvPicPr preferRelativeResize="0"/>
          <p:nvPr/>
        </p:nvPicPr>
        <p:blipFill>
          <a:blip r:embed="rId3">
            <a:alphaModFix/>
          </a:blip>
          <a:stretch>
            <a:fillRect/>
          </a:stretch>
        </p:blipFill>
        <p:spPr>
          <a:xfrm>
            <a:off x="1281300" y="1611350"/>
            <a:ext cx="6581400" cy="2751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9"/>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Global Ranking</a:t>
            </a:r>
            <a:endParaRPr/>
          </a:p>
        </p:txBody>
      </p:sp>
      <p:sp>
        <p:nvSpPr>
          <p:cNvPr id="84" name="Google Shape;84;p19"/>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None/>
            </a:pPr>
            <a:r>
              <a:t/>
            </a:r>
            <a:endParaRPr i="1" sz="3600">
              <a:solidFill>
                <a:schemeClr val="dk1"/>
              </a:solidFill>
              <a:latin typeface="Arial"/>
              <a:ea typeface="Arial"/>
              <a:cs typeface="Arial"/>
              <a:sym typeface="Arial"/>
            </a:endParaRPr>
          </a:p>
          <a:p>
            <a:pPr indent="0" lvl="0" marL="0" rtl="0" algn="l">
              <a:spcBef>
                <a:spcPts val="0"/>
              </a:spcBef>
              <a:spcAft>
                <a:spcPts val="0"/>
              </a:spcAft>
              <a:buNone/>
            </a:pPr>
            <a:r>
              <a:rPr i="1" lang="en-US" sz="3000">
                <a:solidFill>
                  <a:schemeClr val="dk1"/>
                </a:solidFill>
                <a:latin typeface="Arial"/>
                <a:ea typeface="Arial"/>
                <a:cs typeface="Arial"/>
                <a:sym typeface="Arial"/>
              </a:rPr>
              <a:t>Is there a correlation between what countries spend their money on and having a “better” country?</a:t>
            </a:r>
            <a:endParaRPr i="1" sz="3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0" y="16778"/>
            <a:ext cx="91440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 Gender</a:t>
            </a:r>
            <a:endParaRPr/>
          </a:p>
        </p:txBody>
      </p:sp>
      <p:sp>
        <p:nvSpPr>
          <p:cNvPr id="350" name="Google Shape;350;p55"/>
          <p:cNvSpPr txBox="1"/>
          <p:nvPr>
            <p:ph idx="2" type="body"/>
          </p:nvPr>
        </p:nvSpPr>
        <p:spPr>
          <a:xfrm>
            <a:off x="1563300" y="1399800"/>
            <a:ext cx="6017400" cy="4058400"/>
          </a:xfrm>
          <a:prstGeom prst="rect">
            <a:avLst/>
          </a:prstGeom>
          <a:noFill/>
          <a:ln>
            <a:noFill/>
          </a:ln>
        </p:spPr>
        <p:txBody>
          <a:bodyPr anchorCtr="0" anchor="t" bIns="45700" lIns="396000"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i="1" sz="30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3000">
                <a:solidFill>
                  <a:schemeClr val="dk1"/>
                </a:solidFill>
                <a:latin typeface="Arial"/>
                <a:ea typeface="Arial"/>
                <a:cs typeface="Arial"/>
                <a:sym typeface="Arial"/>
              </a:rPr>
              <a:t>Is there a relationship between budget on social protection and gender inequality index?</a:t>
            </a:r>
            <a:endParaRPr i="1" sz="3000">
              <a:latin typeface="Arial"/>
              <a:ea typeface="Arial"/>
              <a:cs typeface="Arial"/>
              <a:sym typeface="Arial"/>
            </a:endParaRPr>
          </a:p>
          <a:p>
            <a:pPr indent="0" lvl="0" marL="0" rtl="0" algn="l">
              <a:spcBef>
                <a:spcPts val="0"/>
              </a:spcBef>
              <a:spcAft>
                <a:spcPts val="0"/>
              </a:spcAft>
              <a:buNone/>
            </a:pPr>
            <a:r>
              <a:t/>
            </a:r>
            <a:endParaRPr i="1" sz="30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6"/>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356" name="Google Shape;356;p56"/>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Sources and method:</a:t>
            </a:r>
            <a:endParaRPr b="1">
              <a:latin typeface="Arial"/>
              <a:ea typeface="Arial"/>
              <a:cs typeface="Arial"/>
              <a:sym typeface="Arial"/>
            </a:endParaRPr>
          </a:p>
        </p:txBody>
      </p:sp>
      <p:sp>
        <p:nvSpPr>
          <p:cNvPr id="357" name="Google Shape;357;p56"/>
          <p:cNvSpPr txBox="1"/>
          <p:nvPr>
            <p:ph idx="2" type="body"/>
          </p:nvPr>
        </p:nvSpPr>
        <p:spPr>
          <a:xfrm>
            <a:off x="2110625" y="1424049"/>
            <a:ext cx="6563100" cy="719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latin typeface="Arial"/>
                <a:ea typeface="Arial"/>
                <a:cs typeface="Arial"/>
                <a:sym typeface="Arial"/>
              </a:rPr>
              <a:t>United Nations Development Programme Human Development Report, Gender Inequality Index</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CSV</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sp>
        <p:nvSpPr>
          <p:cNvPr id="358" name="Google Shape;358;p56"/>
          <p:cNvSpPr txBox="1"/>
          <p:nvPr>
            <p:ph idx="2" type="body"/>
          </p:nvPr>
        </p:nvSpPr>
        <p:spPr>
          <a:xfrm>
            <a:off x="2100275" y="2877124"/>
            <a:ext cx="6563100" cy="719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solidFill>
                  <a:srgbClr val="3F3F3F"/>
                </a:solidFill>
                <a:latin typeface="Arial"/>
                <a:ea typeface="Arial"/>
                <a:cs typeface="Arial"/>
                <a:sym typeface="Arial"/>
              </a:rPr>
              <a:t>IMF API Government Finance Statistics (GFS), Expenditure by Function of Government (COFOG)</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API, no authentication</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359" name="Google Shape;359;p56"/>
          <p:cNvPicPr preferRelativeResize="0"/>
          <p:nvPr/>
        </p:nvPicPr>
        <p:blipFill>
          <a:blip r:embed="rId3">
            <a:alphaModFix/>
          </a:blip>
          <a:stretch>
            <a:fillRect/>
          </a:stretch>
        </p:blipFill>
        <p:spPr>
          <a:xfrm>
            <a:off x="2110625" y="3792687"/>
            <a:ext cx="6563101" cy="2080836"/>
          </a:xfrm>
          <a:prstGeom prst="rect">
            <a:avLst/>
          </a:prstGeom>
          <a:noFill/>
          <a:ln>
            <a:noFill/>
          </a:ln>
        </p:spPr>
      </p:pic>
      <p:pic>
        <p:nvPicPr>
          <p:cNvPr id="360" name="Google Shape;360;p56"/>
          <p:cNvPicPr preferRelativeResize="0"/>
          <p:nvPr/>
        </p:nvPicPr>
        <p:blipFill>
          <a:blip r:embed="rId4">
            <a:alphaModFix/>
          </a:blip>
          <a:stretch>
            <a:fillRect/>
          </a:stretch>
        </p:blipFill>
        <p:spPr>
          <a:xfrm>
            <a:off x="2186826" y="2205650"/>
            <a:ext cx="6536406" cy="41051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366" name="Google Shape;366;p57"/>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Sources and method:</a:t>
            </a:r>
            <a:endParaRPr b="1">
              <a:latin typeface="Arial"/>
              <a:ea typeface="Arial"/>
              <a:cs typeface="Arial"/>
              <a:sym typeface="Arial"/>
            </a:endParaRPr>
          </a:p>
        </p:txBody>
      </p:sp>
      <p:sp>
        <p:nvSpPr>
          <p:cNvPr id="367" name="Google Shape;367;p57"/>
          <p:cNvSpPr txBox="1"/>
          <p:nvPr>
            <p:ph idx="2" type="body"/>
          </p:nvPr>
        </p:nvSpPr>
        <p:spPr>
          <a:xfrm>
            <a:off x="2110625" y="1424051"/>
            <a:ext cx="6563100" cy="13737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latin typeface="Arial"/>
                <a:ea typeface="Arial"/>
                <a:cs typeface="Arial"/>
                <a:sym typeface="Arial"/>
              </a:rPr>
              <a:t>Natural Earth Data</a:t>
            </a:r>
            <a:endParaRPr>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Map/Geometry Data used for mapping via GeoPandas</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Countries distinguish between metropolitan (homeland) and independent and semi-independent portions of sovereign states.</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368" name="Google Shape;368;p57"/>
          <p:cNvPicPr preferRelativeResize="0"/>
          <p:nvPr/>
        </p:nvPicPr>
        <p:blipFill>
          <a:blip r:embed="rId3">
            <a:alphaModFix/>
          </a:blip>
          <a:stretch>
            <a:fillRect/>
          </a:stretch>
        </p:blipFill>
        <p:spPr>
          <a:xfrm>
            <a:off x="1734038" y="2448000"/>
            <a:ext cx="7295575" cy="4080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Cleanup &amp; Exploration</a:t>
            </a:r>
            <a:endParaRPr/>
          </a:p>
        </p:txBody>
      </p:sp>
      <p:sp>
        <p:nvSpPr>
          <p:cNvPr id="374" name="Google Shape;374;p58"/>
          <p:cNvSpPr txBox="1"/>
          <p:nvPr>
            <p:ph idx="1" type="body"/>
          </p:nvPr>
        </p:nvSpPr>
        <p:spPr>
          <a:xfrm>
            <a:off x="2100275" y="1072875"/>
            <a:ext cx="6563100" cy="548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1600"/>
              </a:spcAft>
              <a:buClr>
                <a:srgbClr val="3F3F3F"/>
              </a:buClr>
              <a:buSzPts val="2000"/>
              <a:buNone/>
            </a:pPr>
            <a:r>
              <a:rPr b="1" lang="en-US">
                <a:latin typeface="Arial"/>
                <a:ea typeface="Arial"/>
                <a:cs typeface="Arial"/>
                <a:sym typeface="Arial"/>
              </a:rPr>
              <a:t>Transformation:</a:t>
            </a:r>
            <a:endParaRPr b="1">
              <a:latin typeface="Arial"/>
              <a:ea typeface="Arial"/>
              <a:cs typeface="Arial"/>
              <a:sym typeface="Arial"/>
            </a:endParaRPr>
          </a:p>
        </p:txBody>
      </p:sp>
      <p:sp>
        <p:nvSpPr>
          <p:cNvPr id="375" name="Google Shape;375;p58"/>
          <p:cNvSpPr txBox="1"/>
          <p:nvPr>
            <p:ph idx="2" type="body"/>
          </p:nvPr>
        </p:nvSpPr>
        <p:spPr>
          <a:xfrm>
            <a:off x="2110625" y="1424051"/>
            <a:ext cx="6563100" cy="18792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Clr>
                <a:srgbClr val="3F3F3F"/>
              </a:buClr>
              <a:buSzPts val="1400"/>
              <a:buChar char="●"/>
            </a:pPr>
            <a:r>
              <a:rPr lang="en-US">
                <a:latin typeface="Arial"/>
                <a:ea typeface="Arial"/>
                <a:cs typeface="Arial"/>
                <a:sym typeface="Arial"/>
              </a:rPr>
              <a:t>United Nations Development Programme Human Development Report, Gender Inequality Index</a:t>
            </a:r>
            <a:endParaRPr>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US" sz="1400">
                <a:latin typeface="Arial"/>
                <a:ea typeface="Arial"/>
                <a:cs typeface="Arial"/>
                <a:sym typeface="Arial"/>
              </a:rPr>
              <a:t>Dataframe melting</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US" sz="1400">
                <a:latin typeface="Arial"/>
                <a:ea typeface="Arial"/>
                <a:cs typeface="Arial"/>
                <a:sym typeface="Arial"/>
              </a:rPr>
              <a:t>Year casting</a:t>
            </a:r>
            <a:endParaRPr sz="1400">
              <a:latin typeface="Arial"/>
              <a:ea typeface="Arial"/>
              <a:cs typeface="Arial"/>
              <a:sym typeface="Arial"/>
            </a:endParaRPr>
          </a:p>
          <a:p>
            <a:pPr indent="-317500" lvl="1" marL="914400" rtl="0" algn="l">
              <a:lnSpc>
                <a:spcPct val="100000"/>
              </a:lnSpc>
              <a:spcBef>
                <a:spcPts val="0"/>
              </a:spcBef>
              <a:spcAft>
                <a:spcPts val="0"/>
              </a:spcAft>
              <a:buSzPts val="1400"/>
              <a:buFont typeface="Arial"/>
              <a:buChar char="○"/>
            </a:pPr>
            <a:r>
              <a:rPr lang="en-US" sz="1400">
                <a:latin typeface="Arial"/>
                <a:ea typeface="Arial"/>
                <a:cs typeface="Arial"/>
                <a:sym typeface="Arial"/>
              </a:rPr>
              <a:t>Nulls removal</a:t>
            </a:r>
            <a:endParaRPr sz="1400">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914400" rtl="0" algn="l">
              <a:lnSpc>
                <a:spcPct val="100000"/>
              </a:lnSpc>
              <a:spcBef>
                <a:spcPts val="0"/>
              </a:spcBef>
              <a:spcAft>
                <a:spcPts val="0"/>
              </a:spcAft>
              <a:buNone/>
            </a:pPr>
            <a:r>
              <a:t/>
            </a:r>
            <a:endParaRPr>
              <a:solidFill>
                <a:srgbClr val="3F3F3F"/>
              </a:solidFill>
              <a:latin typeface="Arial"/>
              <a:ea typeface="Arial"/>
              <a:cs typeface="Arial"/>
              <a:sym typeface="Arial"/>
            </a:endParaRPr>
          </a:p>
          <a:p>
            <a:pPr indent="0" lvl="0" marL="0" rtl="0" algn="l">
              <a:lnSpc>
                <a:spcPct val="100000"/>
              </a:lnSpc>
              <a:spcBef>
                <a:spcPts val="280"/>
              </a:spcBef>
              <a:spcAft>
                <a:spcPts val="1600"/>
              </a:spcAft>
              <a:buNone/>
            </a:pPr>
            <a:r>
              <a:t/>
            </a:r>
            <a:endParaRPr sz="1400">
              <a:solidFill>
                <a:srgbClr val="3F3F3F"/>
              </a:solidFill>
              <a:latin typeface="Arial"/>
              <a:ea typeface="Arial"/>
              <a:cs typeface="Arial"/>
              <a:sym typeface="Arial"/>
            </a:endParaRPr>
          </a:p>
        </p:txBody>
      </p:sp>
      <p:pic>
        <p:nvPicPr>
          <p:cNvPr id="376" name="Google Shape;376;p58"/>
          <p:cNvPicPr preferRelativeResize="0"/>
          <p:nvPr/>
        </p:nvPicPr>
        <p:blipFill>
          <a:blip r:embed="rId3">
            <a:alphaModFix/>
          </a:blip>
          <a:stretch>
            <a:fillRect/>
          </a:stretch>
        </p:blipFill>
        <p:spPr>
          <a:xfrm>
            <a:off x="1816525" y="2634814"/>
            <a:ext cx="7151299" cy="1435975"/>
          </a:xfrm>
          <a:prstGeom prst="rect">
            <a:avLst/>
          </a:prstGeom>
          <a:noFill/>
          <a:ln>
            <a:noFill/>
          </a:ln>
        </p:spPr>
      </p:pic>
      <p:sp>
        <p:nvSpPr>
          <p:cNvPr id="377" name="Google Shape;377;p58"/>
          <p:cNvSpPr txBox="1"/>
          <p:nvPr>
            <p:ph idx="2" type="body"/>
          </p:nvPr>
        </p:nvSpPr>
        <p:spPr>
          <a:xfrm>
            <a:off x="2100275" y="4172525"/>
            <a:ext cx="6563100" cy="1184100"/>
          </a:xfrm>
          <a:prstGeom prst="rect">
            <a:avLst/>
          </a:prstGeom>
          <a:noFill/>
          <a:ln>
            <a:noFill/>
          </a:ln>
        </p:spPr>
        <p:txBody>
          <a:bodyPr anchorCtr="0" anchor="t" bIns="45700" lIns="396000" spcFirstLastPara="1" rIns="91425" wrap="square" tIns="45700">
            <a:noAutofit/>
          </a:bodyPr>
          <a:lstStyle/>
          <a:p>
            <a:pPr indent="-317500" lvl="0" marL="457200" rtl="0" algn="l">
              <a:lnSpc>
                <a:spcPct val="100000"/>
              </a:lnSpc>
              <a:spcBef>
                <a:spcPts val="0"/>
              </a:spcBef>
              <a:spcAft>
                <a:spcPts val="0"/>
              </a:spcAft>
              <a:buSzPts val="1400"/>
              <a:buChar char="●"/>
            </a:pPr>
            <a:r>
              <a:rPr lang="en-US">
                <a:latin typeface="Arial"/>
                <a:ea typeface="Arial"/>
                <a:cs typeface="Arial"/>
                <a:sym typeface="Arial"/>
              </a:rPr>
              <a:t>Natural Earth Data</a:t>
            </a:r>
            <a:endParaRPr>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Char char="○"/>
            </a:pPr>
            <a:r>
              <a:rPr lang="en-US" sz="1400">
                <a:solidFill>
                  <a:srgbClr val="3F3F3F"/>
                </a:solidFill>
                <a:latin typeface="Arial"/>
                <a:ea typeface="Arial"/>
                <a:cs typeface="Arial"/>
                <a:sym typeface="Arial"/>
              </a:rPr>
              <a:t>Merge with IMF Data</a:t>
            </a:r>
            <a:endParaRPr sz="1400">
              <a:solidFill>
                <a:srgbClr val="3F3F3F"/>
              </a:solidFill>
              <a:latin typeface="Arial"/>
              <a:ea typeface="Arial"/>
              <a:cs typeface="Arial"/>
              <a:sym typeface="Arial"/>
            </a:endParaRPr>
          </a:p>
          <a:p>
            <a:pPr indent="-317500" lvl="1" marL="914400" rtl="0" algn="l">
              <a:lnSpc>
                <a:spcPct val="100000"/>
              </a:lnSpc>
              <a:spcBef>
                <a:spcPts val="0"/>
              </a:spcBef>
              <a:spcAft>
                <a:spcPts val="0"/>
              </a:spcAft>
              <a:buClr>
                <a:srgbClr val="3F3F3F"/>
              </a:buClr>
              <a:buSzPts val="1400"/>
              <a:buFont typeface="Arial"/>
              <a:buChar char="○"/>
            </a:pPr>
            <a:r>
              <a:rPr lang="en-US" sz="1400">
                <a:solidFill>
                  <a:srgbClr val="3F3F3F"/>
                </a:solidFill>
                <a:latin typeface="Arial"/>
                <a:ea typeface="Arial"/>
                <a:cs typeface="Arial"/>
                <a:sym typeface="Arial"/>
              </a:rPr>
              <a:t>Standardize Country names</a:t>
            </a:r>
            <a:endParaRPr sz="1400">
              <a:solidFill>
                <a:srgbClr val="3F3F3F"/>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9144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9144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9144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91440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28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1600"/>
              </a:spcBef>
              <a:spcAft>
                <a:spcPts val="1600"/>
              </a:spcAft>
              <a:buNone/>
            </a:pPr>
            <a:r>
              <a:t/>
            </a:r>
            <a:endParaRPr>
              <a:latin typeface="Arial"/>
              <a:ea typeface="Arial"/>
              <a:cs typeface="Arial"/>
              <a:sym typeface="Arial"/>
            </a:endParaRPr>
          </a:p>
        </p:txBody>
      </p:sp>
      <p:pic>
        <p:nvPicPr>
          <p:cNvPr id="378" name="Google Shape;378;p58"/>
          <p:cNvPicPr preferRelativeResize="0"/>
          <p:nvPr/>
        </p:nvPicPr>
        <p:blipFill>
          <a:blip r:embed="rId4">
            <a:alphaModFix/>
          </a:blip>
          <a:stretch>
            <a:fillRect/>
          </a:stretch>
        </p:blipFill>
        <p:spPr>
          <a:xfrm>
            <a:off x="1888425" y="4948850"/>
            <a:ext cx="7151301" cy="8661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84" name="Google Shape;384;p59"/>
          <p:cNvPicPr preferRelativeResize="0"/>
          <p:nvPr/>
        </p:nvPicPr>
        <p:blipFill>
          <a:blip r:embed="rId3">
            <a:alphaModFix/>
          </a:blip>
          <a:stretch>
            <a:fillRect/>
          </a:stretch>
        </p:blipFill>
        <p:spPr>
          <a:xfrm>
            <a:off x="1619675" y="2101057"/>
            <a:ext cx="7371926" cy="2502845"/>
          </a:xfrm>
          <a:prstGeom prst="rect">
            <a:avLst/>
          </a:prstGeom>
          <a:noFill/>
          <a:ln>
            <a:noFill/>
          </a:ln>
        </p:spPr>
      </p:pic>
      <p:sp>
        <p:nvSpPr>
          <p:cNvPr id="385" name="Google Shape;385;p59"/>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Quick glance at how GII is calculated</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idx="1" type="body"/>
          </p:nvPr>
        </p:nvSpPr>
        <p:spPr>
          <a:xfrm>
            <a:off x="2123728" y="1268760"/>
            <a:ext cx="65631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Expenditure on social protection</a:t>
            </a:r>
            <a:endParaRPr>
              <a:latin typeface="Arial"/>
              <a:ea typeface="Arial"/>
              <a:cs typeface="Arial"/>
              <a:sym typeface="Arial"/>
            </a:endParaRPr>
          </a:p>
        </p:txBody>
      </p:sp>
      <p:sp>
        <p:nvSpPr>
          <p:cNvPr id="391" name="Google Shape;391;p60"/>
          <p:cNvSpPr txBox="1"/>
          <p:nvPr>
            <p:ph idx="2" type="body"/>
          </p:nvPr>
        </p:nvSpPr>
        <p:spPr>
          <a:xfrm>
            <a:off x="2134075" y="1844824"/>
            <a:ext cx="6563100" cy="1069500"/>
          </a:xfrm>
          <a:prstGeom prst="rect">
            <a:avLst/>
          </a:prstGeom>
        </p:spPr>
        <p:txBody>
          <a:bodyPr anchorCtr="0" anchor="t" bIns="45700" lIns="396000" spcFirstLastPara="1" rIns="91425" wrap="square" tIns="45700">
            <a:noAutofit/>
          </a:bodyPr>
          <a:lstStyle/>
          <a:p>
            <a:pPr indent="0" lvl="0" marL="0" rtl="0" algn="l">
              <a:lnSpc>
                <a:spcPct val="100000"/>
              </a:lnSpc>
              <a:spcBef>
                <a:spcPts val="0"/>
              </a:spcBef>
              <a:spcAft>
                <a:spcPts val="0"/>
              </a:spcAft>
              <a:buNone/>
            </a:pPr>
            <a:r>
              <a:rPr i="1" lang="en-US">
                <a:solidFill>
                  <a:schemeClr val="dk1"/>
                </a:solidFill>
                <a:latin typeface="Arial"/>
                <a:ea typeface="Arial"/>
                <a:cs typeface="Arial"/>
                <a:sym typeface="Arial"/>
              </a:rPr>
              <a:t>Plotting through Linear Regression shows that there is a strong negative correlation between Gender Inequality Index and Social Protection Spending</a:t>
            </a:r>
            <a:endParaRPr i="1">
              <a:latin typeface="Arial"/>
              <a:ea typeface="Arial"/>
              <a:cs typeface="Arial"/>
              <a:sym typeface="Arial"/>
            </a:endParaRPr>
          </a:p>
        </p:txBody>
      </p:sp>
      <p:sp>
        <p:nvSpPr>
          <p:cNvPr id="392" name="Google Shape;392;p60"/>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93" name="Google Shape;393;p60"/>
          <p:cNvPicPr preferRelativeResize="0"/>
          <p:nvPr/>
        </p:nvPicPr>
        <p:blipFill>
          <a:blip r:embed="rId3">
            <a:alphaModFix/>
          </a:blip>
          <a:stretch>
            <a:fillRect/>
          </a:stretch>
        </p:blipFill>
        <p:spPr>
          <a:xfrm>
            <a:off x="2562725" y="2512574"/>
            <a:ext cx="4940618" cy="37512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1619672" y="0"/>
            <a:ext cx="7524300" cy="1069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Data Analysis</a:t>
            </a:r>
            <a:endParaRPr/>
          </a:p>
        </p:txBody>
      </p:sp>
      <p:pic>
        <p:nvPicPr>
          <p:cNvPr id="399" name="Google Shape;399;p61"/>
          <p:cNvPicPr preferRelativeResize="0"/>
          <p:nvPr/>
        </p:nvPicPr>
        <p:blipFill>
          <a:blip r:embed="rId3">
            <a:alphaModFix/>
          </a:blip>
          <a:stretch>
            <a:fillRect/>
          </a:stretch>
        </p:blipFill>
        <p:spPr>
          <a:xfrm>
            <a:off x="-196425" y="1137350"/>
            <a:ext cx="9536875" cy="4898400"/>
          </a:xfrm>
          <a:prstGeom prst="rect">
            <a:avLst/>
          </a:prstGeom>
          <a:noFill/>
          <a:ln>
            <a:noFill/>
          </a:ln>
        </p:spPr>
      </p:pic>
      <p:sp>
        <p:nvSpPr>
          <p:cNvPr id="400" name="Google Shape;400;p61"/>
          <p:cNvSpPr txBox="1"/>
          <p:nvPr>
            <p:ph idx="1" type="body"/>
          </p:nvPr>
        </p:nvSpPr>
        <p:spPr>
          <a:xfrm>
            <a:off x="4028701" y="6035750"/>
            <a:ext cx="5190000" cy="460500"/>
          </a:xfrm>
          <a:prstGeom prst="rect">
            <a:avLst/>
          </a:prstGeom>
        </p:spPr>
        <p:txBody>
          <a:bodyPr anchorCtr="0" anchor="ctr" bIns="45700" lIns="91425" spcFirstLastPara="1" rIns="91425" wrap="square" tIns="45700">
            <a:noAutofit/>
          </a:bodyPr>
          <a:lstStyle/>
          <a:p>
            <a:pPr indent="0" lvl="0" marL="0" rtl="0" algn="l">
              <a:spcBef>
                <a:spcPts val="400"/>
              </a:spcBef>
              <a:spcAft>
                <a:spcPts val="1600"/>
              </a:spcAft>
              <a:buNone/>
            </a:pPr>
            <a:r>
              <a:rPr lang="en-US">
                <a:latin typeface="Arial"/>
                <a:ea typeface="Arial"/>
                <a:cs typeface="Arial"/>
                <a:sym typeface="Arial"/>
              </a:rPr>
              <a:t>A </a:t>
            </a:r>
            <a:r>
              <a:rPr b="1" lang="en-US">
                <a:latin typeface="Arial"/>
                <a:ea typeface="Arial"/>
                <a:cs typeface="Arial"/>
                <a:sym typeface="Arial"/>
              </a:rPr>
              <a:t>choropleth</a:t>
            </a:r>
            <a:r>
              <a:rPr lang="en-US">
                <a:latin typeface="Arial"/>
                <a:ea typeface="Arial"/>
                <a:cs typeface="Arial"/>
                <a:sym typeface="Arial"/>
              </a:rPr>
              <a:t> of GII using GeoPandas</a:t>
            </a: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Limitations</a:t>
            </a:r>
            <a:endParaRPr/>
          </a:p>
        </p:txBody>
      </p:sp>
      <p:sp>
        <p:nvSpPr>
          <p:cNvPr id="406" name="Google Shape;406;p62"/>
          <p:cNvSpPr txBox="1"/>
          <p:nvPr>
            <p:ph idx="1" type="body"/>
          </p:nvPr>
        </p:nvSpPr>
        <p:spPr>
          <a:xfrm>
            <a:off x="2123725" y="1268675"/>
            <a:ext cx="5904300" cy="4362600"/>
          </a:xfrm>
          <a:prstGeom prst="rect">
            <a:avLst/>
          </a:prstGeom>
        </p:spPr>
        <p:txBody>
          <a:bodyPr anchorCtr="0" anchor="t" bIns="45700" lIns="91425" spcFirstLastPara="1" rIns="91425" wrap="square" tIns="45700">
            <a:noAutofit/>
          </a:bodyPr>
          <a:lstStyle/>
          <a:p>
            <a:pPr indent="-355600" lvl="0" marL="457200" rtl="0" algn="l">
              <a:spcBef>
                <a:spcPts val="400"/>
              </a:spcBef>
              <a:spcAft>
                <a:spcPts val="0"/>
              </a:spcAft>
              <a:buSzPts val="2000"/>
              <a:buFont typeface="Arial"/>
              <a:buChar char="●"/>
            </a:pPr>
            <a:r>
              <a:rPr lang="en-US">
                <a:latin typeface="Arial"/>
                <a:ea typeface="Arial"/>
                <a:cs typeface="Arial"/>
                <a:sym typeface="Arial"/>
              </a:rPr>
              <a:t>2018 was the only year that UN Development Program started to report a complete Gender Inequality Index calculation for all countries</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Map takes time to render (crunch for geometry)</a:t>
            </a:r>
            <a:endParaRPr>
              <a:latin typeface="Arial"/>
              <a:ea typeface="Arial"/>
              <a:cs typeface="Arial"/>
              <a:sym typeface="Arial"/>
            </a:endParaRPr>
          </a:p>
          <a:p>
            <a:pPr indent="-355600" lvl="0" marL="457200" rtl="0" algn="l">
              <a:spcBef>
                <a:spcPts val="0"/>
              </a:spcBef>
              <a:spcAft>
                <a:spcPts val="0"/>
              </a:spcAft>
              <a:buSzPts val="2000"/>
              <a:buFont typeface="Arial"/>
              <a:buChar char="●"/>
            </a:pPr>
            <a:r>
              <a:rPr lang="en-US">
                <a:latin typeface="Arial"/>
                <a:ea typeface="Arial"/>
                <a:cs typeface="Arial"/>
                <a:sym typeface="Arial"/>
              </a:rPr>
              <a:t>We have to remove </a:t>
            </a:r>
            <a:r>
              <a:rPr lang="en-US">
                <a:latin typeface="Arial"/>
                <a:ea typeface="Arial"/>
                <a:cs typeface="Arial"/>
                <a:sym typeface="Arial"/>
              </a:rPr>
              <a:t>Antarctica</a:t>
            </a:r>
            <a:r>
              <a:rPr lang="en-US">
                <a:latin typeface="Arial"/>
                <a:ea typeface="Arial"/>
                <a:cs typeface="Arial"/>
                <a:sym typeface="Arial"/>
              </a:rPr>
              <a:t> from the map, they are an outlier and have a lowest score of zero, having a perfect Gender Equality in the world (polar bears?)</a:t>
            </a: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Recap</a:t>
            </a:r>
            <a:endParaRPr/>
          </a:p>
        </p:txBody>
      </p:sp>
      <p:sp>
        <p:nvSpPr>
          <p:cNvPr id="412" name="Google Shape;412;p63"/>
          <p:cNvSpPr txBox="1"/>
          <p:nvPr>
            <p:ph idx="1" type="body"/>
          </p:nvPr>
        </p:nvSpPr>
        <p:spPr>
          <a:xfrm>
            <a:off x="1721675" y="1268675"/>
            <a:ext cx="7216500" cy="4362600"/>
          </a:xfrm>
          <a:prstGeom prst="rect">
            <a:avLst/>
          </a:prstGeom>
        </p:spPr>
        <p:txBody>
          <a:bodyPr anchorCtr="0" anchor="t" bIns="45700" lIns="91425" spcFirstLastPara="1" rIns="91425" wrap="square" tIns="45700">
            <a:noAutofit/>
          </a:bodyPr>
          <a:lstStyle/>
          <a:p>
            <a:pPr indent="-342900" lvl="0" marL="457200" rtl="0" algn="l">
              <a:spcBef>
                <a:spcPts val="400"/>
              </a:spcBef>
              <a:spcAft>
                <a:spcPts val="0"/>
              </a:spcAft>
              <a:buSzPts val="1800"/>
              <a:buFont typeface="Arial"/>
              <a:buChar char="●"/>
            </a:pPr>
            <a:r>
              <a:rPr lang="en-US" sz="1800">
                <a:latin typeface="Arial"/>
                <a:ea typeface="Arial"/>
                <a:cs typeface="Arial"/>
                <a:sym typeface="Arial"/>
              </a:rPr>
              <a:t>Top priorities - Social Protection is the top priority of almost every country</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Life Expectancy is </a:t>
            </a:r>
            <a:r>
              <a:rPr b="1" lang="en-US" sz="1800">
                <a:latin typeface="Arial"/>
                <a:ea typeface="Arial"/>
                <a:cs typeface="Arial"/>
                <a:sym typeface="Arial"/>
              </a:rPr>
              <a:t>linked</a:t>
            </a:r>
            <a:r>
              <a:rPr lang="en-US" sz="1800">
                <a:latin typeface="Arial"/>
                <a:ea typeface="Arial"/>
                <a:cs typeface="Arial"/>
                <a:sym typeface="Arial"/>
              </a:rPr>
              <a:t> to higher health spending</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Safety ranking was </a:t>
            </a:r>
            <a:r>
              <a:rPr b="1" lang="en-US" sz="1800">
                <a:latin typeface="Arial"/>
                <a:ea typeface="Arial"/>
                <a:cs typeface="Arial"/>
                <a:sym typeface="Arial"/>
              </a:rPr>
              <a:t>negatively correlated</a:t>
            </a:r>
            <a:r>
              <a:rPr lang="en-US" sz="1800">
                <a:latin typeface="Arial"/>
                <a:ea typeface="Arial"/>
                <a:cs typeface="Arial"/>
                <a:sym typeface="Arial"/>
              </a:rPr>
              <a:t> with more spending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Students’ performance is </a:t>
            </a:r>
            <a:r>
              <a:rPr b="1" lang="en-US" sz="1800">
                <a:latin typeface="Arial"/>
                <a:ea typeface="Arial"/>
                <a:cs typeface="Arial"/>
                <a:sym typeface="Arial"/>
              </a:rPr>
              <a:t>directly linked</a:t>
            </a:r>
            <a:r>
              <a:rPr lang="en-US" sz="1800">
                <a:latin typeface="Arial"/>
                <a:ea typeface="Arial"/>
                <a:cs typeface="Arial"/>
                <a:sym typeface="Arial"/>
              </a:rPr>
              <a:t> to education budget</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Environment spending </a:t>
            </a:r>
            <a:r>
              <a:rPr b="1" lang="en-US" sz="1800">
                <a:latin typeface="Arial"/>
                <a:ea typeface="Arial"/>
                <a:cs typeface="Arial"/>
                <a:sym typeface="Arial"/>
              </a:rPr>
              <a:t>does not necessarily mean</a:t>
            </a:r>
            <a:r>
              <a:rPr lang="en-US" sz="1800">
                <a:latin typeface="Arial"/>
                <a:ea typeface="Arial"/>
                <a:cs typeface="Arial"/>
                <a:sym typeface="Arial"/>
              </a:rPr>
              <a:t> governments’ produce less CO2</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Social spending has a </a:t>
            </a:r>
            <a:r>
              <a:rPr b="1" lang="en-US" sz="1800">
                <a:latin typeface="Arial"/>
                <a:ea typeface="Arial"/>
                <a:cs typeface="Arial"/>
                <a:sym typeface="Arial"/>
              </a:rPr>
              <a:t>positive impact</a:t>
            </a:r>
            <a:r>
              <a:rPr lang="en-US" sz="1800">
                <a:latin typeface="Arial"/>
                <a:ea typeface="Arial"/>
                <a:cs typeface="Arial"/>
                <a:sym typeface="Arial"/>
              </a:rPr>
              <a:t> on Gender Equality!</a:t>
            </a:r>
            <a:endParaRPr sz="18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1335197" y="2479300"/>
            <a:ext cx="7524300" cy="1069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20"/>
          <p:cNvSpPr txBox="1"/>
          <p:nvPr>
            <p:ph type="title"/>
          </p:nvPr>
        </p:nvSpPr>
        <p:spPr>
          <a:xfrm>
            <a:off x="0" y="16778"/>
            <a:ext cx="91440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 Categories Used by US News</a:t>
            </a:r>
            <a:endParaRPr/>
          </a:p>
        </p:txBody>
      </p:sp>
      <p:sp>
        <p:nvSpPr>
          <p:cNvPr id="90" name="Google Shape;90;p20"/>
          <p:cNvSpPr txBox="1"/>
          <p:nvPr>
            <p:ph idx="2" type="body"/>
          </p:nvPr>
        </p:nvSpPr>
        <p:spPr>
          <a:xfrm>
            <a:off x="237594" y="1519372"/>
            <a:ext cx="8229600" cy="3600300"/>
          </a:xfrm>
          <a:prstGeom prst="rect">
            <a:avLst/>
          </a:prstGeom>
        </p:spPr>
        <p:txBody>
          <a:bodyPr anchorCtr="0" anchor="t" bIns="45700" lIns="396000" spcFirstLastPara="1" rIns="91425" wrap="square" tIns="45700">
            <a:noAutofit/>
          </a:bodyPr>
          <a:lstStyle/>
          <a:p>
            <a:pPr indent="-304800" lvl="0" marL="457200" rtl="0" algn="l">
              <a:lnSpc>
                <a:spcPct val="150000"/>
              </a:lnSpc>
              <a:spcBef>
                <a:spcPts val="0"/>
              </a:spcBef>
              <a:spcAft>
                <a:spcPts val="0"/>
              </a:spcAft>
              <a:buSzPts val="1200"/>
              <a:buChar char="●"/>
            </a:pPr>
            <a:r>
              <a:rPr lang="en-US" sz="1200">
                <a:solidFill>
                  <a:schemeClr val="hlink"/>
                </a:solidFill>
                <a:uFill>
                  <a:noFill/>
                </a:uFill>
                <a:latin typeface="Times New Roman"/>
                <a:ea typeface="Times New Roman"/>
                <a:cs typeface="Times New Roman"/>
                <a:sym typeface="Times New Roman"/>
                <a:hlinkClick r:id="rId3"/>
              </a:rPr>
              <a:t>Adventure</a:t>
            </a:r>
            <a:r>
              <a:rPr lang="en-US" sz="1200">
                <a:solidFill>
                  <a:srgbClr val="111111"/>
                </a:solidFill>
                <a:latin typeface="Times New Roman"/>
                <a:ea typeface="Times New Roman"/>
                <a:cs typeface="Times New Roman"/>
                <a:sym typeface="Times New Roman"/>
              </a:rPr>
              <a:t> (2%): friendly, fun, pleasant climate, scenic, sexy.</a:t>
            </a:r>
            <a:endParaRPr sz="1200">
              <a:solidFill>
                <a:srgbClr val="11111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Char char="●"/>
            </a:pPr>
            <a:r>
              <a:rPr lang="en-US" sz="1200">
                <a:solidFill>
                  <a:schemeClr val="hlink"/>
                </a:solidFill>
                <a:uFill>
                  <a:noFill/>
                </a:uFill>
                <a:latin typeface="Times New Roman"/>
                <a:ea typeface="Times New Roman"/>
                <a:cs typeface="Times New Roman"/>
                <a:sym typeface="Times New Roman"/>
                <a:hlinkClick r:id="rId4"/>
              </a:rPr>
              <a:t>Citizenship</a:t>
            </a:r>
            <a:r>
              <a:rPr lang="en-US" sz="1200">
                <a:solidFill>
                  <a:srgbClr val="111111"/>
                </a:solidFill>
                <a:latin typeface="Times New Roman"/>
                <a:ea typeface="Times New Roman"/>
                <a:cs typeface="Times New Roman"/>
                <a:sym typeface="Times New Roman"/>
              </a:rPr>
              <a:t> (15.88%): cares about human rights, cares about the environment, gender equality, progressive, religious freedom, respects property rights, trustworthy, well-distributed political power.</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SzPts val="1200"/>
              <a:buChar char="●"/>
            </a:pPr>
            <a:r>
              <a:rPr lang="en-US" sz="1200">
                <a:solidFill>
                  <a:schemeClr val="hlink"/>
                </a:solidFill>
                <a:uFill>
                  <a:noFill/>
                </a:uFill>
                <a:latin typeface="Times New Roman"/>
                <a:ea typeface="Times New Roman"/>
                <a:cs typeface="Times New Roman"/>
                <a:sym typeface="Times New Roman"/>
                <a:hlinkClick r:id="rId5"/>
              </a:rPr>
              <a:t>Cultural Influence</a:t>
            </a:r>
            <a:r>
              <a:rPr lang="en-US" sz="1200">
                <a:solidFill>
                  <a:srgbClr val="111111"/>
                </a:solidFill>
                <a:latin typeface="Times New Roman"/>
                <a:ea typeface="Times New Roman"/>
                <a:cs typeface="Times New Roman"/>
                <a:sym typeface="Times New Roman"/>
              </a:rPr>
              <a:t> (12.96%): culturally significant in terms of entertainment, fashionable, happy, has an influential culture, modern, prestigious, trendy.</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6"/>
              </a:rPr>
              <a:t>Entrepreneurship</a:t>
            </a:r>
            <a:r>
              <a:rPr lang="en-US" sz="1200">
                <a:solidFill>
                  <a:srgbClr val="111111"/>
                </a:solidFill>
                <a:latin typeface="Times New Roman"/>
                <a:ea typeface="Times New Roman"/>
                <a:cs typeface="Times New Roman"/>
                <a:sym typeface="Times New Roman"/>
              </a:rPr>
              <a:t> (17.87%): connected to the rest of the world, educated population, entrepreneurial, innovative, provides easy access to capital, skilled labor force, technological expertise, transparent business practices, well-developed infrastructure, well-developed legal framework.</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7"/>
              </a:rPr>
              <a:t>Heritage</a:t>
            </a:r>
            <a:r>
              <a:rPr lang="en-US" sz="1200">
                <a:solidFill>
                  <a:srgbClr val="111111"/>
                </a:solidFill>
                <a:latin typeface="Times New Roman"/>
                <a:ea typeface="Times New Roman"/>
                <a:cs typeface="Times New Roman"/>
                <a:sym typeface="Times New Roman"/>
              </a:rPr>
              <a:t> (1.13%): culturally accessible, has a rich history, has great food, many cultural attractions.</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8"/>
              </a:rPr>
              <a:t>Movers</a:t>
            </a:r>
            <a:r>
              <a:rPr lang="en-US" sz="1200">
                <a:solidFill>
                  <a:srgbClr val="111111"/>
                </a:solidFill>
                <a:latin typeface="Times New Roman"/>
                <a:ea typeface="Times New Roman"/>
                <a:cs typeface="Times New Roman"/>
                <a:sym typeface="Times New Roman"/>
              </a:rPr>
              <a:t> (14.36%): different, distinctive, dynamic, unique.</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9"/>
              </a:rPr>
              <a:t>Open for Business</a:t>
            </a:r>
            <a:r>
              <a:rPr lang="en-US" sz="1200">
                <a:solidFill>
                  <a:srgbClr val="111111"/>
                </a:solidFill>
                <a:latin typeface="Times New Roman"/>
                <a:ea typeface="Times New Roman"/>
                <a:cs typeface="Times New Roman"/>
                <a:sym typeface="Times New Roman"/>
              </a:rPr>
              <a:t> (11.08%): bureaucratic, cheap manufacturing costs, corrupt, favorable tax environment, transparent government practices.</a:t>
            </a:r>
            <a:endParaRPr sz="1200">
              <a:solidFill>
                <a:srgbClr val="111111"/>
              </a:solidFill>
              <a:latin typeface="Times New Roman"/>
              <a:ea typeface="Times New Roman"/>
              <a:cs typeface="Times New Roman"/>
              <a:sym typeface="Times New Roman"/>
            </a:endParaRPr>
          </a:p>
          <a:p>
            <a:pPr indent="-304800" lvl="0" marL="457200" rtl="0" algn="l">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10"/>
              </a:rPr>
              <a:t>Power</a:t>
            </a:r>
            <a:r>
              <a:rPr lang="en-US" sz="1200">
                <a:solidFill>
                  <a:srgbClr val="111111"/>
                </a:solidFill>
                <a:latin typeface="Times New Roman"/>
                <a:ea typeface="Times New Roman"/>
                <a:cs typeface="Times New Roman"/>
                <a:sym typeface="Times New Roman"/>
              </a:rPr>
              <a:t> (7.95%): a leader, economically influential, politically influential, strong international alliances, and a strong military.</a:t>
            </a:r>
            <a:endParaRPr sz="1200">
              <a:solidFill>
                <a:srgbClr val="111111"/>
              </a:solidFill>
              <a:latin typeface="Times New Roman"/>
              <a:ea typeface="Times New Roman"/>
              <a:cs typeface="Times New Roman"/>
              <a:sym typeface="Times New Roman"/>
            </a:endParaRPr>
          </a:p>
          <a:p>
            <a:pPr indent="-304800" lvl="0" marL="457200" rtl="0" algn="l">
              <a:lnSpc>
                <a:spcPct val="150000"/>
              </a:lnSpc>
              <a:spcBef>
                <a:spcPts val="0"/>
              </a:spcBef>
              <a:spcAft>
                <a:spcPts val="0"/>
              </a:spcAft>
              <a:buClr>
                <a:srgbClr val="111111"/>
              </a:buClr>
              <a:buSzPts val="1200"/>
              <a:buFont typeface="Roboto"/>
              <a:buChar char="●"/>
            </a:pPr>
            <a:r>
              <a:rPr lang="en-US" sz="1200">
                <a:solidFill>
                  <a:schemeClr val="hlink"/>
                </a:solidFill>
                <a:uFill>
                  <a:noFill/>
                </a:uFill>
                <a:latin typeface="Times New Roman"/>
                <a:ea typeface="Times New Roman"/>
                <a:cs typeface="Times New Roman"/>
                <a:sym typeface="Times New Roman"/>
                <a:hlinkClick r:id="rId11"/>
              </a:rPr>
              <a:t>Quality of Life</a:t>
            </a:r>
            <a:r>
              <a:rPr lang="en-US" sz="1200">
                <a:solidFill>
                  <a:srgbClr val="111111"/>
                </a:solidFill>
                <a:latin typeface="Times New Roman"/>
                <a:ea typeface="Times New Roman"/>
                <a:cs typeface="Times New Roman"/>
                <a:sym typeface="Times New Roman"/>
              </a:rPr>
              <a:t> (16.77%): a good job market, affordable, economically stable, family friendly, income equality, politically stable, safe, well-developed public education system, well-developed public health system.</a:t>
            </a:r>
            <a:endParaRPr sz="1200">
              <a:solidFill>
                <a:srgbClr val="111111"/>
              </a:solidFill>
              <a:latin typeface="Times New Roman"/>
              <a:ea typeface="Times New Roman"/>
              <a:cs typeface="Times New Roman"/>
              <a:sym typeface="Times New Roman"/>
            </a:endParaRPr>
          </a:p>
          <a:p>
            <a:pPr indent="0" lvl="0" marL="457200" rtl="0" algn="l">
              <a:lnSpc>
                <a:spcPct val="150000"/>
              </a:lnSpc>
              <a:spcBef>
                <a:spcPts val="1200"/>
              </a:spcBef>
              <a:spcAft>
                <a:spcPts val="0"/>
              </a:spcAft>
              <a:buNone/>
            </a:pPr>
            <a:r>
              <a:t/>
            </a:r>
            <a:endParaRPr sz="1350">
              <a:solidFill>
                <a:srgbClr val="11111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1"/>
          <p:cNvSpPr txBox="1"/>
          <p:nvPr>
            <p:ph type="title"/>
          </p:nvPr>
        </p:nvSpPr>
        <p:spPr>
          <a:xfrm>
            <a:off x="0" y="16778"/>
            <a:ext cx="9144000" cy="1069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Cleaning</a:t>
            </a:r>
            <a:endParaRPr/>
          </a:p>
        </p:txBody>
      </p:sp>
      <p:sp>
        <p:nvSpPr>
          <p:cNvPr id="96" name="Google Shape;96;p21"/>
          <p:cNvSpPr txBox="1"/>
          <p:nvPr>
            <p:ph idx="2" type="body"/>
          </p:nvPr>
        </p:nvSpPr>
        <p:spPr>
          <a:xfrm>
            <a:off x="332550" y="1086274"/>
            <a:ext cx="8229600" cy="2869200"/>
          </a:xfrm>
          <a:prstGeom prst="rect">
            <a:avLst/>
          </a:prstGeom>
        </p:spPr>
        <p:txBody>
          <a:bodyPr anchorCtr="0" anchor="t" bIns="45700" lIns="396000" spcFirstLastPara="1" rIns="91425" wrap="square" tIns="45700">
            <a:noAutofit/>
          </a:bodyPr>
          <a:lstStyle/>
          <a:p>
            <a:pPr indent="0" lvl="0" marL="0" rtl="0" algn="l">
              <a:spcBef>
                <a:spcPts val="280"/>
              </a:spcBef>
              <a:spcAft>
                <a:spcPts val="0"/>
              </a:spcAft>
              <a:buNone/>
            </a:pPr>
            <a:r>
              <a:rPr lang="en-US"/>
              <a:t>I began with 3 </a:t>
            </a:r>
            <a:r>
              <a:rPr lang="en-US"/>
              <a:t>separate</a:t>
            </a:r>
            <a:r>
              <a:rPr lang="en-US"/>
              <a:t> CSVs, one containing the US News County Rankings,  another containing the budget breakdowns of various </a:t>
            </a:r>
            <a:r>
              <a:rPr lang="en-US"/>
              <a:t>countries</a:t>
            </a:r>
            <a:r>
              <a:rPr lang="en-US"/>
              <a:t> and a third including Statistic data such as population literacy rate and GDP. The budget breakdown data came from the International Monetary Fund Website and the population statistics came from the website Data.World</a:t>
            </a:r>
            <a:endParaRPr/>
          </a:p>
          <a:p>
            <a:pPr indent="0" lvl="0" marL="0" rtl="0" algn="l">
              <a:spcBef>
                <a:spcPts val="1600"/>
              </a:spcBef>
              <a:spcAft>
                <a:spcPts val="1600"/>
              </a:spcAft>
              <a:buNone/>
            </a:pPr>
            <a:r>
              <a:t/>
            </a:r>
            <a:endParaRPr/>
          </a:p>
        </p:txBody>
      </p:sp>
      <p:pic>
        <p:nvPicPr>
          <p:cNvPr id="97" name="Google Shape;97;p21"/>
          <p:cNvPicPr preferRelativeResize="0"/>
          <p:nvPr/>
        </p:nvPicPr>
        <p:blipFill>
          <a:blip r:embed="rId3">
            <a:alphaModFix/>
          </a:blip>
          <a:stretch>
            <a:fillRect/>
          </a:stretch>
        </p:blipFill>
        <p:spPr>
          <a:xfrm>
            <a:off x="705850" y="2156010"/>
            <a:ext cx="5908783" cy="1866628"/>
          </a:xfrm>
          <a:prstGeom prst="rect">
            <a:avLst/>
          </a:prstGeom>
          <a:noFill/>
          <a:ln>
            <a:noFill/>
          </a:ln>
        </p:spPr>
      </p:pic>
      <p:sp>
        <p:nvSpPr>
          <p:cNvPr id="98" name="Google Shape;98;p21"/>
          <p:cNvSpPr txBox="1"/>
          <p:nvPr/>
        </p:nvSpPr>
        <p:spPr>
          <a:xfrm>
            <a:off x="566950" y="4240200"/>
            <a:ext cx="7333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 combined this CSV along with the Statistic Data and Budget Breakdown in order to have one CSV with a list of all the Countries, budget breakdown and various rankings and population data. Unfortunately, I was only able to collect data on 38 of the top 50 countries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pic>
        <p:nvPicPr>
          <p:cNvPr id="99" name="Google Shape;99;p21"/>
          <p:cNvPicPr preferRelativeResize="0"/>
          <p:nvPr/>
        </p:nvPicPr>
        <p:blipFill>
          <a:blip r:embed="rId4">
            <a:alphaModFix/>
          </a:blip>
          <a:stretch>
            <a:fillRect/>
          </a:stretch>
        </p:blipFill>
        <p:spPr>
          <a:xfrm>
            <a:off x="705850" y="5170526"/>
            <a:ext cx="6086975" cy="142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Cleaning continued</a:t>
            </a:r>
            <a:endParaRPr/>
          </a:p>
        </p:txBody>
      </p:sp>
      <p:pic>
        <p:nvPicPr>
          <p:cNvPr id="105" name="Google Shape;105;p22"/>
          <p:cNvPicPr preferRelativeResize="0"/>
          <p:nvPr/>
        </p:nvPicPr>
        <p:blipFill>
          <a:blip r:embed="rId3">
            <a:alphaModFix/>
          </a:blip>
          <a:stretch>
            <a:fillRect/>
          </a:stretch>
        </p:blipFill>
        <p:spPr>
          <a:xfrm>
            <a:off x="1619675" y="1502625"/>
            <a:ext cx="7167588" cy="1069500"/>
          </a:xfrm>
          <a:prstGeom prst="rect">
            <a:avLst/>
          </a:prstGeom>
          <a:noFill/>
          <a:ln>
            <a:noFill/>
          </a:ln>
        </p:spPr>
      </p:pic>
      <p:pic>
        <p:nvPicPr>
          <p:cNvPr id="106" name="Google Shape;106;p22"/>
          <p:cNvPicPr preferRelativeResize="0"/>
          <p:nvPr/>
        </p:nvPicPr>
        <p:blipFill>
          <a:blip r:embed="rId4">
            <a:alphaModFix/>
          </a:blip>
          <a:stretch>
            <a:fillRect/>
          </a:stretch>
        </p:blipFill>
        <p:spPr>
          <a:xfrm>
            <a:off x="1619663" y="3616450"/>
            <a:ext cx="7371924" cy="1754369"/>
          </a:xfrm>
          <a:prstGeom prst="rect">
            <a:avLst/>
          </a:prstGeom>
          <a:noFill/>
          <a:ln>
            <a:noFill/>
          </a:ln>
        </p:spPr>
      </p:pic>
      <p:sp>
        <p:nvSpPr>
          <p:cNvPr id="107" name="Google Shape;107;p22"/>
          <p:cNvSpPr txBox="1"/>
          <p:nvPr/>
        </p:nvSpPr>
        <p:spPr>
          <a:xfrm>
            <a:off x="1628375" y="2605950"/>
            <a:ext cx="7354500" cy="164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Placed the countries into bins based on their overall ranking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1619672" y="0"/>
            <a:ext cx="7524300" cy="1069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Analysis</a:t>
            </a:r>
            <a:endParaRPr/>
          </a:p>
        </p:txBody>
      </p:sp>
      <p:sp>
        <p:nvSpPr>
          <p:cNvPr id="113" name="Google Shape;113;p23"/>
          <p:cNvSpPr txBox="1"/>
          <p:nvPr>
            <p:ph idx="2" type="body"/>
          </p:nvPr>
        </p:nvSpPr>
        <p:spPr>
          <a:xfrm>
            <a:off x="2134072" y="1844824"/>
            <a:ext cx="6563100" cy="4147800"/>
          </a:xfrm>
          <a:prstGeom prst="rect">
            <a:avLst/>
          </a:prstGeom>
        </p:spPr>
        <p:txBody>
          <a:bodyPr anchorCtr="0" anchor="t" bIns="45700" lIns="396000" spcFirstLastPara="1" rIns="91425" wrap="square" tIns="45700">
            <a:noAutofit/>
          </a:bodyPr>
          <a:lstStyle/>
          <a:p>
            <a:pPr indent="0" lvl="0" marL="0" rtl="0" algn="l">
              <a:spcBef>
                <a:spcPts val="280"/>
              </a:spcBef>
              <a:spcAft>
                <a:spcPts val="0"/>
              </a:spcAft>
              <a:buClr>
                <a:schemeClr val="dk1"/>
              </a:buClr>
              <a:buSzPts val="1100"/>
              <a:buFont typeface="Arial"/>
              <a:buNone/>
            </a:pPr>
            <a:r>
              <a:rPr lang="en-US"/>
              <a:t>It is difficult to say which country is the “Best,” this is by nature a very abstract and open ended question.</a:t>
            </a:r>
            <a:endParaRPr/>
          </a:p>
          <a:p>
            <a:pPr indent="0" lvl="0" marL="0" rtl="0" algn="l">
              <a:spcBef>
                <a:spcPts val="1600"/>
              </a:spcBef>
              <a:spcAft>
                <a:spcPts val="0"/>
              </a:spcAft>
              <a:buClr>
                <a:schemeClr val="dk1"/>
              </a:buClr>
              <a:buSzPts val="1100"/>
              <a:buFont typeface="Arial"/>
              <a:buNone/>
            </a:pPr>
            <a:r>
              <a:rPr lang="en-US"/>
              <a:t>For the purposes of this analysis, we settled on using the US News Best Countries of 2016 Rankings, which assigned each country in the top 65 a ranking based on several categories, Entrepreneurship Adventure Citizenship Cultural Influence Heritage Movers Open for Business Power Quality of Life</a:t>
            </a:r>
            <a:endParaRPr/>
          </a:p>
          <a:p>
            <a:pPr indent="0" lvl="0" marL="0" rtl="0" algn="l">
              <a:spcBef>
                <a:spcPts val="1600"/>
              </a:spcBef>
              <a:spcAft>
                <a:spcPts val="0"/>
              </a:spcAft>
              <a:buClr>
                <a:schemeClr val="dk1"/>
              </a:buClr>
              <a:buSzPts val="1100"/>
              <a:buFont typeface="Arial"/>
              <a:buNone/>
            </a:pPr>
            <a:r>
              <a:rPr lang="en-US"/>
              <a:t>Each of these was assigned a weighted value according to what they viewed was important to the success of a modern nation, and summed to provide the overall ranking </a:t>
            </a:r>
            <a:endParaRPr sz="1100">
              <a:solidFill>
                <a:schemeClr val="dk1"/>
              </a:solidFill>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1458147" y="0"/>
            <a:ext cx="7524300" cy="1069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Analysis</a:t>
            </a:r>
            <a:endParaRPr/>
          </a:p>
        </p:txBody>
      </p:sp>
      <p:pic>
        <p:nvPicPr>
          <p:cNvPr id="119" name="Google Shape;119;p24"/>
          <p:cNvPicPr preferRelativeResize="0"/>
          <p:nvPr/>
        </p:nvPicPr>
        <p:blipFill>
          <a:blip r:embed="rId3">
            <a:alphaModFix/>
          </a:blip>
          <a:stretch>
            <a:fillRect/>
          </a:stretch>
        </p:blipFill>
        <p:spPr>
          <a:xfrm>
            <a:off x="1738400" y="1346475"/>
            <a:ext cx="3407192" cy="2083550"/>
          </a:xfrm>
          <a:prstGeom prst="rect">
            <a:avLst/>
          </a:prstGeom>
          <a:noFill/>
          <a:ln>
            <a:noFill/>
          </a:ln>
        </p:spPr>
      </p:pic>
      <p:pic>
        <p:nvPicPr>
          <p:cNvPr id="120" name="Google Shape;120;p24"/>
          <p:cNvPicPr preferRelativeResize="0"/>
          <p:nvPr/>
        </p:nvPicPr>
        <p:blipFill>
          <a:blip r:embed="rId4">
            <a:alphaModFix/>
          </a:blip>
          <a:stretch>
            <a:fillRect/>
          </a:stretch>
        </p:blipFill>
        <p:spPr>
          <a:xfrm>
            <a:off x="5271784" y="1346475"/>
            <a:ext cx="3407192" cy="2083550"/>
          </a:xfrm>
          <a:prstGeom prst="rect">
            <a:avLst/>
          </a:prstGeom>
          <a:noFill/>
          <a:ln>
            <a:noFill/>
          </a:ln>
        </p:spPr>
      </p:pic>
      <p:pic>
        <p:nvPicPr>
          <p:cNvPr id="121" name="Google Shape;121;p24"/>
          <p:cNvPicPr preferRelativeResize="0"/>
          <p:nvPr/>
        </p:nvPicPr>
        <p:blipFill>
          <a:blip r:embed="rId5">
            <a:alphaModFix/>
          </a:blip>
          <a:stretch>
            <a:fillRect/>
          </a:stretch>
        </p:blipFill>
        <p:spPr>
          <a:xfrm>
            <a:off x="1619675" y="3354874"/>
            <a:ext cx="3744474" cy="2289808"/>
          </a:xfrm>
          <a:prstGeom prst="rect">
            <a:avLst/>
          </a:prstGeom>
          <a:noFill/>
          <a:ln>
            <a:noFill/>
          </a:ln>
        </p:spPr>
      </p:pic>
      <p:pic>
        <p:nvPicPr>
          <p:cNvPr id="122" name="Google Shape;122;p24"/>
          <p:cNvPicPr preferRelativeResize="0"/>
          <p:nvPr/>
        </p:nvPicPr>
        <p:blipFill>
          <a:blip r:embed="rId6">
            <a:alphaModFix/>
          </a:blip>
          <a:stretch>
            <a:fillRect/>
          </a:stretch>
        </p:blipFill>
        <p:spPr>
          <a:xfrm>
            <a:off x="5145601" y="3430025"/>
            <a:ext cx="3603350" cy="2203507"/>
          </a:xfrm>
          <a:prstGeom prst="rect">
            <a:avLst/>
          </a:prstGeom>
          <a:noFill/>
          <a:ln>
            <a:noFill/>
          </a:ln>
        </p:spPr>
      </p:pic>
      <p:sp>
        <p:nvSpPr>
          <p:cNvPr id="123" name="Google Shape;123;p24"/>
          <p:cNvSpPr txBox="1"/>
          <p:nvPr/>
        </p:nvSpPr>
        <p:spPr>
          <a:xfrm>
            <a:off x="2114675" y="5727250"/>
            <a:ext cx="73545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Comparison of each of the tiers of country by budget categories</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